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6" r:id="rId3"/>
    <p:sldId id="288" r:id="rId4"/>
    <p:sldId id="292" r:id="rId5"/>
    <p:sldId id="289" r:id="rId6"/>
    <p:sldId id="291" r:id="rId7"/>
    <p:sldId id="293" r:id="rId8"/>
    <p:sldId id="294" r:id="rId9"/>
    <p:sldId id="285" r:id="rId10"/>
    <p:sldId id="297" r:id="rId11"/>
    <p:sldId id="267" r:id="rId12"/>
    <p:sldId id="278" r:id="rId13"/>
    <p:sldId id="268" r:id="rId14"/>
    <p:sldId id="269" r:id="rId15"/>
    <p:sldId id="276" r:id="rId16"/>
    <p:sldId id="283" r:id="rId17"/>
    <p:sldId id="284" r:id="rId18"/>
    <p:sldId id="270" r:id="rId19"/>
    <p:sldId id="271" r:id="rId20"/>
    <p:sldId id="275" r:id="rId21"/>
    <p:sldId id="296" r:id="rId22"/>
    <p:sldId id="257" r:id="rId23"/>
    <p:sldId id="272" r:id="rId24"/>
    <p:sldId id="273" r:id="rId25"/>
    <p:sldId id="274" r:id="rId26"/>
    <p:sldId id="263" r:id="rId27"/>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FF"/>
    <a:srgbClr val="0066FF"/>
    <a:srgbClr val="00CC99"/>
    <a:srgbClr val="3399FF"/>
    <a:srgbClr val="00FF99"/>
    <a:srgbClr val="A0E02C"/>
    <a:srgbClr val="B9E725"/>
    <a:srgbClr val="66FF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12" autoAdjust="0"/>
    <p:restoredTop sz="93761" autoAdjust="0"/>
  </p:normalViewPr>
  <p:slideViewPr>
    <p:cSldViewPr>
      <p:cViewPr varScale="1">
        <p:scale>
          <a:sx n="89" d="100"/>
          <a:sy n="89" d="100"/>
        </p:scale>
        <p:origin x="1098" y="84"/>
      </p:cViewPr>
      <p:guideLst>
        <p:guide orient="horz" pos="2712"/>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5B7307-DEB3-4228-80F4-C992DFE2803A}" type="datetimeFigureOut">
              <a:rPr lang="en-US" smtClean="0"/>
              <a:pPr/>
              <a:t>12/18/2017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79270D-33E9-4810-82CC-D2436C4A565C}" type="slidenum">
              <a:rPr lang="en-US" smtClean="0"/>
              <a:pPr/>
              <a:t>‹#›</a:t>
            </a:fld>
            <a:endParaRPr lang="en-US"/>
          </a:p>
        </p:txBody>
      </p:sp>
    </p:spTree>
    <p:extLst>
      <p:ext uri="{BB962C8B-B14F-4D97-AF65-F5344CB8AC3E}">
        <p14:creationId xmlns:p14="http://schemas.microsoft.com/office/powerpoint/2010/main" val="34827897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 you</a:t>
            </a:r>
            <a:r>
              <a:rPr lang="en-US" baseline="0" dirty="0" smtClean="0"/>
              <a:t> for your time and opportunity that provided to Nobel solutions today to make a presentation and discuss with you</a:t>
            </a:r>
          </a:p>
          <a:p>
            <a:r>
              <a:rPr lang="en-US" baseline="0" dirty="0" smtClean="0"/>
              <a:t>Our first agenda today is to present you the company profile and overall all of our EZY-HR then out Technical support manager will guide you through the demo.</a:t>
            </a:r>
          </a:p>
          <a:p>
            <a:r>
              <a:rPr lang="en-US" baseline="0" dirty="0" smtClean="0"/>
              <a:t>We can further discuss in details or solutions after presentation or demo as our vision ‘we deliver better solutions’</a:t>
            </a:r>
          </a:p>
        </p:txBody>
      </p:sp>
      <p:sp>
        <p:nvSpPr>
          <p:cNvPr id="4" name="Slide Number Placeholder 3"/>
          <p:cNvSpPr>
            <a:spLocks noGrp="1"/>
          </p:cNvSpPr>
          <p:nvPr>
            <p:ph type="sldNum" sz="quarter" idx="10"/>
          </p:nvPr>
        </p:nvSpPr>
        <p:spPr/>
        <p:txBody>
          <a:bodyPr/>
          <a:lstStyle/>
          <a:p>
            <a:fld id="{D679270D-33E9-4810-82CC-D2436C4A565C}" type="slidenum">
              <a:rPr lang="en-US" smtClean="0"/>
              <a:pPr/>
              <a:t>1</a:t>
            </a:fld>
            <a:endParaRPr lang="en-US"/>
          </a:p>
        </p:txBody>
      </p:sp>
    </p:spTree>
    <p:extLst>
      <p:ext uri="{BB962C8B-B14F-4D97-AF65-F5344CB8AC3E}">
        <p14:creationId xmlns:p14="http://schemas.microsoft.com/office/powerpoint/2010/main" val="2792030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Nobel</a:t>
            </a:r>
            <a:r>
              <a:rPr lang="en-US" baseline="0" dirty="0" smtClean="0"/>
              <a:t> solutions will provided you the best after sale service </a:t>
            </a:r>
          </a:p>
          <a:p>
            <a:pPr marL="228600" indent="-228600">
              <a:buAutoNum type="arabicPeriod"/>
            </a:pPr>
            <a:r>
              <a:rPr lang="en-US" baseline="0" dirty="0" smtClean="0"/>
              <a:t>We have service desk ticket system called JIRA system that you can login and leave any issue to us</a:t>
            </a:r>
          </a:p>
          <a:p>
            <a:pPr marL="228600" indent="-228600">
              <a:buAutoNum type="arabicPeriod"/>
            </a:pPr>
            <a:r>
              <a:rPr lang="en-US" baseline="0" dirty="0" smtClean="0"/>
              <a:t>Telephone and mail support </a:t>
            </a:r>
          </a:p>
          <a:p>
            <a:pPr marL="228600" indent="-228600">
              <a:buAutoNum type="arabicPeriod"/>
            </a:pPr>
            <a:r>
              <a:rPr lang="en-US" baseline="0" dirty="0" smtClean="0"/>
              <a:t>We have consultant team to help you for any new requirement to suit your business</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23</a:t>
            </a:fld>
            <a:endParaRPr lang="en-US"/>
          </a:p>
        </p:txBody>
      </p:sp>
    </p:spTree>
    <p:extLst>
      <p:ext uri="{BB962C8B-B14F-4D97-AF65-F5344CB8AC3E}">
        <p14:creationId xmlns:p14="http://schemas.microsoft.com/office/powerpoint/2010/main" val="3709947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our solutions</a:t>
            </a:r>
            <a:r>
              <a:rPr lang="en-US" baseline="0" dirty="0" smtClean="0"/>
              <a:t>, we are willing to provide you the better solutions. Many add-ons that we can develop further for your business</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24</a:t>
            </a:fld>
            <a:endParaRPr lang="en-US"/>
          </a:p>
        </p:txBody>
      </p:sp>
    </p:spTree>
    <p:extLst>
      <p:ext uri="{BB962C8B-B14F-4D97-AF65-F5344CB8AC3E}">
        <p14:creationId xmlns:p14="http://schemas.microsoft.com/office/powerpoint/2010/main" val="2421422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EZY-HR</a:t>
            </a:r>
            <a:r>
              <a:rPr lang="en-US" baseline="0" dirty="0" smtClean="0"/>
              <a:t> training is another module to manage your people regarding training. The system can show all curriculum and staff can request for training and </a:t>
            </a:r>
            <a:r>
              <a:rPr lang="en-US" baseline="0" smtClean="0"/>
              <a:t>get approval.</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25</a:t>
            </a:fld>
            <a:endParaRPr lang="en-US"/>
          </a:p>
        </p:txBody>
      </p:sp>
    </p:spTree>
    <p:extLst>
      <p:ext uri="{BB962C8B-B14F-4D97-AF65-F5344CB8AC3E}">
        <p14:creationId xmlns:p14="http://schemas.microsoft.com/office/powerpoint/2010/main" val="3132093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 vision</a:t>
            </a:r>
            <a:r>
              <a:rPr lang="en-US" baseline="0" dirty="0" smtClean="0"/>
              <a:t> is to support your business and management team are ‘Work from anywhere’ , ‘From any device’, and ‘Collaborate anytime’</a:t>
            </a:r>
          </a:p>
          <a:p>
            <a:r>
              <a:rPr lang="en-US" baseline="0" dirty="0" smtClean="0"/>
              <a:t>You will get the real time information and able to make a right decision immediately</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2</a:t>
            </a:fld>
            <a:endParaRPr lang="en-US"/>
          </a:p>
        </p:txBody>
      </p:sp>
    </p:spTree>
    <p:extLst>
      <p:ext uri="{BB962C8B-B14F-4D97-AF65-F5344CB8AC3E}">
        <p14:creationId xmlns:p14="http://schemas.microsoft.com/office/powerpoint/2010/main" val="3845181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EZY-HR consists</a:t>
            </a:r>
            <a:r>
              <a:rPr lang="en-US" baseline="0" dirty="0" smtClean="0"/>
              <a:t> of 6 main functions</a:t>
            </a:r>
          </a:p>
          <a:p>
            <a:pPr marL="228600" indent="-228600">
              <a:buAutoNum type="arabicPeriod"/>
            </a:pPr>
            <a:r>
              <a:rPr lang="en-US" baseline="0" dirty="0" smtClean="0"/>
              <a:t>Payroll</a:t>
            </a:r>
          </a:p>
          <a:p>
            <a:pPr marL="228600" indent="-228600">
              <a:buAutoNum type="arabicPeriod"/>
            </a:pPr>
            <a:r>
              <a:rPr lang="en-US" baseline="0" dirty="0" smtClean="0"/>
              <a:t>Leave online</a:t>
            </a:r>
          </a:p>
          <a:p>
            <a:pPr marL="228600" indent="-228600">
              <a:buAutoNum type="arabicPeriod"/>
            </a:pPr>
            <a:r>
              <a:rPr lang="en-US" baseline="0" dirty="0" smtClean="0"/>
              <a:t>OT management</a:t>
            </a:r>
          </a:p>
          <a:p>
            <a:pPr marL="228600" indent="-228600">
              <a:buAutoNum type="arabicPeriod"/>
            </a:pPr>
            <a:r>
              <a:rPr lang="en-US" baseline="0" dirty="0" smtClean="0"/>
              <a:t>Time stamp</a:t>
            </a:r>
          </a:p>
          <a:p>
            <a:pPr marL="228600" indent="-228600">
              <a:buAutoNum type="arabicPeriod"/>
            </a:pPr>
            <a:r>
              <a:rPr lang="en-US" baseline="0" dirty="0" smtClean="0"/>
              <a:t>Employee database</a:t>
            </a:r>
          </a:p>
          <a:p>
            <a:pPr marL="228600" indent="-228600">
              <a:buAutoNum type="arabicPeriod"/>
            </a:pPr>
            <a:r>
              <a:rPr lang="en-US" baseline="0" dirty="0" smtClean="0"/>
              <a:t>HR documents</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11</a:t>
            </a:fld>
            <a:endParaRPr lang="en-US"/>
          </a:p>
        </p:txBody>
      </p:sp>
    </p:spTree>
    <p:extLst>
      <p:ext uri="{BB962C8B-B14F-4D97-AF65-F5344CB8AC3E}">
        <p14:creationId xmlns:p14="http://schemas.microsoft.com/office/powerpoint/2010/main" val="272963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EZY-HR using flat designs as you</a:t>
            </a:r>
            <a:r>
              <a:rPr lang="en-US" baseline="0" dirty="0" smtClean="0"/>
              <a:t> can see the modern web based application here. It’s convenience and easy to use. </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13</a:t>
            </a:fld>
            <a:endParaRPr lang="en-US"/>
          </a:p>
        </p:txBody>
      </p:sp>
    </p:spTree>
    <p:extLst>
      <p:ext uri="{BB962C8B-B14F-4D97-AF65-F5344CB8AC3E}">
        <p14:creationId xmlns:p14="http://schemas.microsoft.com/office/powerpoint/2010/main" val="2369666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from our</a:t>
            </a:r>
            <a:r>
              <a:rPr lang="en-US" baseline="0" dirty="0" smtClean="0"/>
              <a:t> focus, Work anywhere, From any device, and collaborate any time. </a:t>
            </a:r>
          </a:p>
          <a:p>
            <a:r>
              <a:rPr lang="en-US" baseline="0" dirty="0" smtClean="0"/>
              <a:t>EZY-HR and all </a:t>
            </a:r>
            <a:r>
              <a:rPr lang="en-US" baseline="0" dirty="0" err="1" smtClean="0"/>
              <a:t>nobel</a:t>
            </a:r>
            <a:r>
              <a:rPr lang="en-US" baseline="0" dirty="0" smtClean="0"/>
              <a:t> </a:t>
            </a:r>
            <a:r>
              <a:rPr lang="en-US" baseline="0" dirty="0" err="1" smtClean="0"/>
              <a:t>solutions’s</a:t>
            </a:r>
            <a:r>
              <a:rPr lang="en-US" baseline="0" dirty="0" smtClean="0"/>
              <a:t> system is the choice for your business that able to access from web browser and make real time information flow to you</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14</a:t>
            </a:fld>
            <a:endParaRPr lang="en-US"/>
          </a:p>
        </p:txBody>
      </p:sp>
    </p:spTree>
    <p:extLst>
      <p:ext uri="{BB962C8B-B14F-4D97-AF65-F5344CB8AC3E}">
        <p14:creationId xmlns:p14="http://schemas.microsoft.com/office/powerpoint/2010/main" val="174635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optimize</a:t>
            </a:r>
            <a:r>
              <a:rPr lang="en-US" baseline="0" dirty="0" smtClean="0"/>
              <a:t> the time of HR staff, EZY-HR designs to support employee self service way of working. </a:t>
            </a:r>
          </a:p>
          <a:p>
            <a:r>
              <a:rPr lang="en-US" baseline="0" dirty="0" smtClean="0"/>
              <a:t>They will have their own user and password to manage their request and track their status.</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18</a:t>
            </a:fld>
            <a:endParaRPr lang="en-US"/>
          </a:p>
        </p:txBody>
      </p:sp>
    </p:spTree>
    <p:extLst>
      <p:ext uri="{BB962C8B-B14F-4D97-AF65-F5344CB8AC3E}">
        <p14:creationId xmlns:p14="http://schemas.microsoft.com/office/powerpoint/2010/main" val="876092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 the highest</a:t>
            </a:r>
            <a:r>
              <a:rPr lang="en-US" baseline="0" dirty="0" smtClean="0"/>
              <a:t> security in cloud technology. Our server is located at CAT telecom which you can make sure the highest security we provided.</a:t>
            </a:r>
          </a:p>
          <a:p>
            <a:r>
              <a:rPr lang="en-US" baseline="0" dirty="0" smtClean="0"/>
              <a:t>Also we have automatic back up every night and we also we have back up server located in Singapore</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19</a:t>
            </a:fld>
            <a:endParaRPr lang="en-US"/>
          </a:p>
        </p:txBody>
      </p:sp>
    </p:spTree>
    <p:extLst>
      <p:ext uri="{BB962C8B-B14F-4D97-AF65-F5344CB8AC3E}">
        <p14:creationId xmlns:p14="http://schemas.microsoft.com/office/powerpoint/2010/main" val="321965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can assure you the highest</a:t>
            </a:r>
            <a:r>
              <a:rPr lang="en-US" baseline="0" dirty="0" smtClean="0"/>
              <a:t> security by encrypted web traffic and encrypted password</a:t>
            </a:r>
            <a:endParaRPr lang="en-US" dirty="0"/>
          </a:p>
        </p:txBody>
      </p:sp>
      <p:sp>
        <p:nvSpPr>
          <p:cNvPr id="4" name="Slide Number Placeholder 3"/>
          <p:cNvSpPr>
            <a:spLocks noGrp="1"/>
          </p:cNvSpPr>
          <p:nvPr>
            <p:ph type="sldNum" sz="quarter" idx="10"/>
          </p:nvPr>
        </p:nvSpPr>
        <p:spPr/>
        <p:txBody>
          <a:bodyPr/>
          <a:lstStyle/>
          <a:p>
            <a:fld id="{D679270D-33E9-4810-82CC-D2436C4A565C}" type="slidenum">
              <a:rPr lang="en-US" smtClean="0"/>
              <a:pPr/>
              <a:t>20</a:t>
            </a:fld>
            <a:endParaRPr lang="en-US"/>
          </a:p>
        </p:txBody>
      </p:sp>
    </p:spTree>
    <p:extLst>
      <p:ext uri="{BB962C8B-B14F-4D97-AF65-F5344CB8AC3E}">
        <p14:creationId xmlns:p14="http://schemas.microsoft.com/office/powerpoint/2010/main" val="2461177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 product of Nobel solutions</a:t>
            </a:r>
            <a:r>
              <a:rPr lang="en-US" baseline="0" dirty="0" smtClean="0"/>
              <a:t> is cloud based system with the latest technology, we can guarantee the highest security also the easiest to use and further development. You can online from anywhere with any device</a:t>
            </a:r>
            <a:endParaRPr lang="en-US" dirty="0" smtClean="0"/>
          </a:p>
          <a:p>
            <a:r>
              <a:rPr lang="en-US" dirty="0" smtClean="0"/>
              <a:t>Currently, we have</a:t>
            </a:r>
            <a:r>
              <a:rPr lang="en-US" baseline="0" dirty="0" smtClean="0"/>
              <a:t> main 4 product lines which are</a:t>
            </a:r>
          </a:p>
          <a:p>
            <a:endParaRPr lang="en-US" baseline="0" dirty="0" smtClean="0"/>
          </a:p>
          <a:p>
            <a:pPr marL="228600" indent="-228600">
              <a:buAutoNum type="arabicPeriod"/>
            </a:pPr>
            <a:r>
              <a:rPr lang="en-US" baseline="0" dirty="0" smtClean="0"/>
              <a:t>EZY-Fleet: the system to manage fleet, trucks for example we can know the utilization of truck, fuel efficiency of each truck, driver history, also maintenance history of each truck</a:t>
            </a:r>
          </a:p>
          <a:p>
            <a:pPr marL="228600" indent="-228600">
              <a:buAutoNum type="arabicPeriod"/>
            </a:pPr>
            <a:r>
              <a:rPr lang="en-US" baseline="0" dirty="0" smtClean="0"/>
              <a:t>EZY-HR: the system that easy to use and cover all activity of HR</a:t>
            </a:r>
          </a:p>
          <a:p>
            <a:pPr marL="228600" indent="-228600">
              <a:buAutoNum type="arabicPeriod"/>
            </a:pPr>
            <a:r>
              <a:rPr lang="en-US" baseline="0" dirty="0" smtClean="0"/>
              <a:t>VIEW Xpress: is the cost management and POS system. We can know real time status of our business</a:t>
            </a:r>
          </a:p>
          <a:p>
            <a:pPr marL="228600" indent="-228600">
              <a:buAutoNum type="arabicPeriod"/>
            </a:pPr>
            <a:r>
              <a:rPr lang="en-US" baseline="0" dirty="0" smtClean="0"/>
              <a:t>Check stock pro: the inventory management system that apply from warehouse management system to suit the business that need to track the inventory. System can link and online from many warehouse with barcode system tracking</a:t>
            </a:r>
          </a:p>
        </p:txBody>
      </p:sp>
      <p:sp>
        <p:nvSpPr>
          <p:cNvPr id="4" name="Slide Number Placeholder 3"/>
          <p:cNvSpPr>
            <a:spLocks noGrp="1"/>
          </p:cNvSpPr>
          <p:nvPr>
            <p:ph type="sldNum" sz="quarter" idx="10"/>
          </p:nvPr>
        </p:nvSpPr>
        <p:spPr/>
        <p:txBody>
          <a:bodyPr/>
          <a:lstStyle/>
          <a:p>
            <a:fld id="{D679270D-33E9-4810-82CC-D2436C4A565C}" type="slidenum">
              <a:rPr lang="en-US" smtClean="0"/>
              <a:pPr/>
              <a:t>22</a:t>
            </a:fld>
            <a:endParaRPr lang="en-US"/>
          </a:p>
        </p:txBody>
      </p:sp>
    </p:spTree>
    <p:extLst>
      <p:ext uri="{BB962C8B-B14F-4D97-AF65-F5344CB8AC3E}">
        <p14:creationId xmlns:p14="http://schemas.microsoft.com/office/powerpoint/2010/main" val="567684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5"/>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406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406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11250"/>
            <a:ext cx="4038600" cy="3143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865"/>
            <a:ext cx="8229600" cy="9525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E291C2-6BA7-4E29-A7EA-80C820EAF65E}" type="datetimeFigureOut">
              <a:rPr lang="en-US" smtClean="0"/>
              <a:pPr/>
              <a:t>12/18/2017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53C537C-5B4D-47BB-AA14-BD99A9A173E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66E291C2-6BA7-4E29-A7EA-80C820EAF65E}" type="datetimeFigureOut">
              <a:rPr lang="en-US" smtClean="0"/>
              <a:pPr/>
              <a:t>12/18/2017</a:t>
            </a:fld>
            <a:endParaRPr lang="en-US" dirty="0"/>
          </a:p>
        </p:txBody>
      </p:sp>
      <p:sp>
        <p:nvSpPr>
          <p:cNvPr id="5" name="Footer Placeholder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953C537C-5B4D-47BB-AA14-BD99A9A173E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5.gif"/></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gif"/><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62.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openxmlformats.org/officeDocument/2006/relationships/image" Target="../media/image14.png"/><Relationship Id="rId21" Type="http://schemas.openxmlformats.org/officeDocument/2006/relationships/image" Target="../media/image30.png"/><Relationship Id="rId7" Type="http://schemas.openxmlformats.org/officeDocument/2006/relationships/image" Target="../media/image12.jpeg"/><Relationship Id="rId12" Type="http://schemas.openxmlformats.org/officeDocument/2006/relationships/image" Target="../media/image21.png"/><Relationship Id="rId17" Type="http://schemas.openxmlformats.org/officeDocument/2006/relationships/image" Target="../media/image26.gif"/><Relationship Id="rId2" Type="http://schemas.openxmlformats.org/officeDocument/2006/relationships/image" Target="../media/image13.png"/><Relationship Id="rId16" Type="http://schemas.openxmlformats.org/officeDocument/2006/relationships/image" Target="../media/image25.jpeg"/><Relationship Id="rId20"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image" Target="../media/image15.png"/><Relationship Id="rId9" Type="http://schemas.openxmlformats.org/officeDocument/2006/relationships/image" Target="../media/image18.pn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857500"/>
            <a:ext cx="9144000" cy="28575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35"/>
          <p:cNvGrpSpPr/>
          <p:nvPr/>
        </p:nvGrpSpPr>
        <p:grpSpPr>
          <a:xfrm>
            <a:off x="7327602" y="3924300"/>
            <a:ext cx="271130" cy="545895"/>
            <a:chOff x="4953000" y="2790471"/>
            <a:chExt cx="335280" cy="644674"/>
          </a:xfrm>
          <a:effectLst>
            <a:outerShdw blurRad="50800" dist="38100" dir="5400000" algn="t" rotWithShape="0">
              <a:prstClr val="black">
                <a:alpha val="40000"/>
              </a:prstClr>
            </a:outerShdw>
          </a:effectLst>
        </p:grpSpPr>
        <p:sp>
          <p:nvSpPr>
            <p:cNvPr id="46" name="Trapezoid 45"/>
            <p:cNvSpPr/>
            <p:nvPr/>
          </p:nvSpPr>
          <p:spPr>
            <a:xfrm rot="10800000">
              <a:off x="4953000" y="3048000"/>
              <a:ext cx="335280" cy="387145"/>
            </a:xfrm>
            <a:prstGeom prst="trapezoid">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47" name="Oval 46"/>
            <p:cNvSpPr/>
            <p:nvPr/>
          </p:nvSpPr>
          <p:spPr>
            <a:xfrm>
              <a:off x="4996262" y="2790471"/>
              <a:ext cx="237941" cy="2101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grpSp>
        <p:nvGrpSpPr>
          <p:cNvPr id="34" name="Group 35"/>
          <p:cNvGrpSpPr/>
          <p:nvPr/>
        </p:nvGrpSpPr>
        <p:grpSpPr>
          <a:xfrm>
            <a:off x="7947837" y="3858733"/>
            <a:ext cx="271130" cy="545895"/>
            <a:chOff x="4953000" y="2790471"/>
            <a:chExt cx="335280" cy="644674"/>
          </a:xfrm>
          <a:effectLst>
            <a:outerShdw blurRad="50800" dist="38100" dir="5400000" algn="t" rotWithShape="0">
              <a:prstClr val="black">
                <a:alpha val="40000"/>
              </a:prstClr>
            </a:outerShdw>
          </a:effectLst>
        </p:grpSpPr>
        <p:sp>
          <p:nvSpPr>
            <p:cNvPr id="35" name="Trapezoid 34"/>
            <p:cNvSpPr/>
            <p:nvPr/>
          </p:nvSpPr>
          <p:spPr>
            <a:xfrm rot="10800000">
              <a:off x="4953000" y="3048000"/>
              <a:ext cx="335280" cy="387145"/>
            </a:xfrm>
            <a:prstGeom prst="trapezoid">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43" name="Oval 42"/>
            <p:cNvSpPr/>
            <p:nvPr/>
          </p:nvSpPr>
          <p:spPr>
            <a:xfrm>
              <a:off x="4996262" y="2790471"/>
              <a:ext cx="237941" cy="2101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sp>
        <p:nvSpPr>
          <p:cNvPr id="16" name="Oval 15"/>
          <p:cNvSpPr/>
          <p:nvPr/>
        </p:nvSpPr>
        <p:spPr>
          <a:xfrm>
            <a:off x="609600" y="3512820"/>
            <a:ext cx="1554480" cy="15544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2788920" y="3512820"/>
            <a:ext cx="1554480" cy="15544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b="1" dirty="0" smtClean="0">
                <a:solidFill>
                  <a:schemeClr val="bg1"/>
                </a:solidFill>
                <a:latin typeface="+mj-lt"/>
              </a:rPr>
              <a:t>$</a:t>
            </a:r>
            <a:endParaRPr lang="en-US" sz="8000" b="1" dirty="0">
              <a:solidFill>
                <a:schemeClr val="bg1"/>
              </a:solidFill>
              <a:latin typeface="+mj-lt"/>
            </a:endParaRPr>
          </a:p>
        </p:txBody>
      </p:sp>
      <p:sp>
        <p:nvSpPr>
          <p:cNvPr id="27" name="Oval 26"/>
          <p:cNvSpPr/>
          <p:nvPr/>
        </p:nvSpPr>
        <p:spPr>
          <a:xfrm>
            <a:off x="7010400" y="3509632"/>
            <a:ext cx="1554480" cy="15544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35"/>
          <p:cNvGrpSpPr/>
          <p:nvPr/>
        </p:nvGrpSpPr>
        <p:grpSpPr>
          <a:xfrm>
            <a:off x="7613650" y="4054121"/>
            <a:ext cx="335280" cy="644674"/>
            <a:chOff x="4953000" y="2790471"/>
            <a:chExt cx="335280" cy="644674"/>
          </a:xfrm>
          <a:effectLst>
            <a:outerShdw blurRad="50800" dist="38100" dir="5400000" algn="t" rotWithShape="0">
              <a:prstClr val="black">
                <a:alpha val="40000"/>
              </a:prstClr>
            </a:outerShdw>
          </a:effectLst>
        </p:grpSpPr>
        <p:sp>
          <p:nvSpPr>
            <p:cNvPr id="31" name="Trapezoid 30"/>
            <p:cNvSpPr/>
            <p:nvPr/>
          </p:nvSpPr>
          <p:spPr>
            <a:xfrm rot="10800000">
              <a:off x="4953000" y="3048000"/>
              <a:ext cx="335280" cy="387145"/>
            </a:xfrm>
            <a:prstGeom prst="trapezoid">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sp>
          <p:nvSpPr>
            <p:cNvPr id="32" name="Oval 31"/>
            <p:cNvSpPr/>
            <p:nvPr/>
          </p:nvSpPr>
          <p:spPr>
            <a:xfrm>
              <a:off x="4996262" y="2790471"/>
              <a:ext cx="237941" cy="2101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effectLst>
                  <a:outerShdw blurRad="38100" dist="38100" dir="2700000" algn="tl">
                    <a:srgbClr val="000000">
                      <a:alpha val="43137"/>
                    </a:srgbClr>
                  </a:outerShdw>
                </a:effectLst>
              </a:endParaRPr>
            </a:p>
          </p:txBody>
        </p:sp>
      </p:grpSp>
      <p:pic>
        <p:nvPicPr>
          <p:cNvPr id="11276" name="Picture 12" descr="C:\Users\sinlappa\Desktop\NBL\Borchure\logo\nobel-solutions_logo.png"/>
          <p:cNvPicPr>
            <a:picLocks noChangeAspect="1" noChangeArrowheads="1"/>
          </p:cNvPicPr>
          <p:nvPr/>
        </p:nvPicPr>
        <p:blipFill>
          <a:blip r:embed="rId3" cstate="print"/>
          <a:srcRect/>
          <a:stretch>
            <a:fillRect/>
          </a:stretch>
        </p:blipFill>
        <p:spPr bwMode="auto">
          <a:xfrm>
            <a:off x="2253651" y="495300"/>
            <a:ext cx="4636698" cy="914400"/>
          </a:xfrm>
          <a:prstGeom prst="rect">
            <a:avLst/>
          </a:prstGeom>
          <a:noFill/>
        </p:spPr>
      </p:pic>
      <p:sp>
        <p:nvSpPr>
          <p:cNvPr id="36" name="Oval 35"/>
          <p:cNvSpPr/>
          <p:nvPr/>
        </p:nvSpPr>
        <p:spPr>
          <a:xfrm>
            <a:off x="4908699" y="3509632"/>
            <a:ext cx="1554480" cy="155448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5450989" y="3771900"/>
            <a:ext cx="0" cy="9144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98589" y="4512310"/>
            <a:ext cx="914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518299" y="4229100"/>
            <a:ext cx="152400" cy="1524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649267" y="4231482"/>
            <a:ext cx="178594" cy="6905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808813" y="3938588"/>
            <a:ext cx="233361" cy="366712"/>
          </a:xfrm>
          <a:prstGeom prst="line">
            <a:avLst/>
          </a:prstGeom>
          <a:ln w="381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Isosceles Triangle 41"/>
          <p:cNvSpPr/>
          <p:nvPr/>
        </p:nvSpPr>
        <p:spPr>
          <a:xfrm rot="1881820">
            <a:off x="5932162" y="3892421"/>
            <a:ext cx="179659" cy="163675"/>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p:cNvSpPr txBox="1"/>
          <p:nvPr/>
        </p:nvSpPr>
        <p:spPr>
          <a:xfrm>
            <a:off x="2541697" y="1943100"/>
            <a:ext cx="4060605" cy="400110"/>
          </a:xfrm>
          <a:prstGeom prst="rect">
            <a:avLst/>
          </a:prstGeom>
          <a:noFill/>
        </p:spPr>
        <p:txBody>
          <a:bodyPr wrap="square" rtlCol="0">
            <a:spAutoFit/>
          </a:bodyPr>
          <a:lstStyle/>
          <a:p>
            <a:r>
              <a:rPr lang="en-US" sz="2000" dirty="0" smtClean="0">
                <a:solidFill>
                  <a:srgbClr val="002060"/>
                </a:solidFill>
                <a:latin typeface="MV Boli" pitchFamily="2" charset="0"/>
                <a:cs typeface="MV Boli" pitchFamily="2" charset="0"/>
              </a:rPr>
              <a:t>We Deliver Better Solutions !</a:t>
            </a:r>
            <a:endParaRPr lang="en-US" sz="2000" dirty="0">
              <a:solidFill>
                <a:srgbClr val="002060"/>
              </a:solidFill>
              <a:latin typeface="MV Boli" pitchFamily="2" charset="0"/>
              <a:cs typeface="MV Boli" pitchFamily="2" charset="0"/>
            </a:endParaRPr>
          </a:p>
        </p:txBody>
      </p:sp>
      <p:grpSp>
        <p:nvGrpSpPr>
          <p:cNvPr id="21" name="Group 20"/>
          <p:cNvGrpSpPr/>
          <p:nvPr/>
        </p:nvGrpSpPr>
        <p:grpSpPr>
          <a:xfrm>
            <a:off x="806301" y="3903034"/>
            <a:ext cx="1143000" cy="666750"/>
            <a:chOff x="2990850" y="2838450"/>
            <a:chExt cx="1962150" cy="1200150"/>
          </a:xfrm>
          <a:solidFill>
            <a:schemeClr val="bg1"/>
          </a:solidFill>
        </p:grpSpPr>
        <p:sp>
          <p:nvSpPr>
            <p:cNvPr id="22" name="Oval 21"/>
            <p:cNvSpPr/>
            <p:nvPr/>
          </p:nvSpPr>
          <p:spPr>
            <a:xfrm>
              <a:off x="2990850" y="3352800"/>
              <a:ext cx="838200" cy="685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276600" y="3105150"/>
              <a:ext cx="463550" cy="4572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651250" y="2838450"/>
              <a:ext cx="965200" cy="850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406900" y="3359150"/>
              <a:ext cx="546100" cy="679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378200" y="3581400"/>
              <a:ext cx="128905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352800" y="3429000"/>
              <a:ext cx="1289050" cy="457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2" name="Picture 2" descr="https://media.licdn.com/media/p/6/000/2c5/105/2113bca.png"/>
          <p:cNvPicPr>
            <a:picLocks noChangeAspect="1" noChangeArrowheads="1"/>
          </p:cNvPicPr>
          <p:nvPr/>
        </p:nvPicPr>
        <p:blipFill>
          <a:blip r:embed="rId2" cstate="print">
            <a:lum contrast="10000"/>
          </a:blip>
          <a:srcRect t="18027"/>
          <a:stretch>
            <a:fillRect/>
          </a:stretch>
        </p:blipFill>
        <p:spPr bwMode="auto">
          <a:xfrm>
            <a:off x="0" y="3162300"/>
            <a:ext cx="9144000" cy="2552700"/>
          </a:xfrm>
          <a:prstGeom prst="rect">
            <a:avLst/>
          </a:prstGeom>
          <a:noFill/>
        </p:spPr>
      </p:pic>
      <p:pic>
        <p:nvPicPr>
          <p:cNvPr id="5" name="Picture 12" descr="C:\Users\sinlappa\Desktop\NBL\Borchure\logo\nobel-solutions_logo.png"/>
          <p:cNvPicPr>
            <a:picLocks noChangeAspect="1" noChangeArrowheads="1"/>
          </p:cNvPicPr>
          <p:nvPr/>
        </p:nvPicPr>
        <p:blipFill>
          <a:blip r:embed="rId3" cstate="print"/>
          <a:srcRect/>
          <a:stretch>
            <a:fillRect/>
          </a:stretch>
        </p:blipFill>
        <p:spPr bwMode="auto">
          <a:xfrm>
            <a:off x="4887584" y="430117"/>
            <a:ext cx="3863914" cy="762000"/>
          </a:xfrm>
          <a:prstGeom prst="rect">
            <a:avLst/>
          </a:prstGeom>
          <a:noFill/>
        </p:spPr>
      </p:pic>
      <p:grpSp>
        <p:nvGrpSpPr>
          <p:cNvPr id="8" name="Group 7"/>
          <p:cNvGrpSpPr/>
          <p:nvPr/>
        </p:nvGrpSpPr>
        <p:grpSpPr>
          <a:xfrm>
            <a:off x="154214" y="315817"/>
            <a:ext cx="4014752" cy="1257300"/>
            <a:chOff x="154214" y="125317"/>
            <a:chExt cx="4014752" cy="1257300"/>
          </a:xfrm>
        </p:grpSpPr>
        <p:pic>
          <p:nvPicPr>
            <p:cNvPr id="25606" name="Picture 6" descr="http://www.amchamthailand.com/asp/displogo.asp?CorpID=1115"/>
            <p:cNvPicPr>
              <a:picLocks noChangeAspect="1" noChangeArrowheads="1"/>
            </p:cNvPicPr>
            <p:nvPr/>
          </p:nvPicPr>
          <p:blipFill>
            <a:blip r:embed="rId4" cstate="print">
              <a:lum/>
            </a:blip>
            <a:srcRect l="29093"/>
            <a:stretch>
              <a:fillRect/>
            </a:stretch>
          </p:blipFill>
          <p:spPr bwMode="auto">
            <a:xfrm>
              <a:off x="1383147" y="277717"/>
              <a:ext cx="2785819" cy="990600"/>
            </a:xfrm>
            <a:prstGeom prst="rect">
              <a:avLst/>
            </a:prstGeom>
            <a:noFill/>
          </p:spPr>
        </p:pic>
        <p:pic>
          <p:nvPicPr>
            <p:cNvPr id="25610" name="Picture 10" descr="https://www.blognone.com/sites/default/files/LOgo%20FS.png?1363926105"/>
            <p:cNvPicPr>
              <a:picLocks noChangeAspect="1" noChangeArrowheads="1"/>
            </p:cNvPicPr>
            <p:nvPr/>
          </p:nvPicPr>
          <p:blipFill>
            <a:blip r:embed="rId5" cstate="print">
              <a:lum contrast="20000"/>
            </a:blip>
            <a:srcRect/>
            <a:stretch>
              <a:fillRect/>
            </a:stretch>
          </p:blipFill>
          <p:spPr bwMode="auto">
            <a:xfrm>
              <a:off x="154214" y="125317"/>
              <a:ext cx="1217386" cy="1257300"/>
            </a:xfrm>
            <a:prstGeom prst="rect">
              <a:avLst/>
            </a:prstGeom>
            <a:noFill/>
          </p:spPr>
        </p:pic>
      </p:grpSp>
      <p:sp>
        <p:nvSpPr>
          <p:cNvPr id="10" name="Rectangle 9"/>
          <p:cNvSpPr/>
          <p:nvPr/>
        </p:nvSpPr>
        <p:spPr>
          <a:xfrm>
            <a:off x="1295400" y="1723936"/>
            <a:ext cx="3429000" cy="600164"/>
          </a:xfrm>
          <a:prstGeom prst="rect">
            <a:avLst/>
          </a:prstGeom>
        </p:spPr>
        <p:txBody>
          <a:bodyPr wrap="square">
            <a:spAutoFit/>
          </a:bodyPr>
          <a:lstStyle/>
          <a:p>
            <a:r>
              <a:rPr lang="en-US" sz="1100" b="1" dirty="0" smtClean="0">
                <a:solidFill>
                  <a:srgbClr val="002060"/>
                </a:solidFill>
              </a:rPr>
              <a:t>Freewill Solutions Company Limited.</a:t>
            </a:r>
          </a:p>
          <a:p>
            <a:r>
              <a:rPr lang="en-US" sz="1100" b="1" dirty="0" smtClean="0">
                <a:solidFill>
                  <a:srgbClr val="002060"/>
                </a:solidFill>
              </a:rPr>
              <a:t>29 </a:t>
            </a:r>
            <a:r>
              <a:rPr lang="en-US" sz="1100" b="1" dirty="0" err="1" smtClean="0">
                <a:solidFill>
                  <a:srgbClr val="002060"/>
                </a:solidFill>
              </a:rPr>
              <a:t>th</a:t>
            </a:r>
            <a:r>
              <a:rPr lang="en-US" sz="1100" b="1" dirty="0" smtClean="0">
                <a:solidFill>
                  <a:srgbClr val="002060"/>
                </a:solidFill>
              </a:rPr>
              <a:t> Floor, </a:t>
            </a:r>
            <a:r>
              <a:rPr lang="en-US" sz="1100" b="1" dirty="0" err="1" smtClean="0">
                <a:solidFill>
                  <a:srgbClr val="002060"/>
                </a:solidFill>
              </a:rPr>
              <a:t>Lumpini</a:t>
            </a:r>
            <a:r>
              <a:rPr lang="en-US" sz="1100" b="1" dirty="0" smtClean="0">
                <a:solidFill>
                  <a:srgbClr val="002060"/>
                </a:solidFill>
              </a:rPr>
              <a:t> Tower 1168/86-88 Rama IV Road </a:t>
            </a:r>
            <a:r>
              <a:rPr lang="en-US" sz="1100" b="1" dirty="0" err="1" smtClean="0">
                <a:solidFill>
                  <a:srgbClr val="002060"/>
                </a:solidFill>
              </a:rPr>
              <a:t>Tungmahamek</a:t>
            </a:r>
            <a:r>
              <a:rPr lang="en-US" sz="1100" b="1" dirty="0" smtClean="0">
                <a:solidFill>
                  <a:srgbClr val="002060"/>
                </a:solidFill>
              </a:rPr>
              <a:t> </a:t>
            </a:r>
            <a:r>
              <a:rPr lang="en-US" sz="1100" b="1" dirty="0" err="1" smtClean="0">
                <a:solidFill>
                  <a:srgbClr val="002060"/>
                </a:solidFill>
              </a:rPr>
              <a:t>Sathorn</a:t>
            </a:r>
            <a:r>
              <a:rPr lang="en-US" sz="1100" b="1" dirty="0" smtClean="0">
                <a:solidFill>
                  <a:srgbClr val="002060"/>
                </a:solidFill>
              </a:rPr>
              <a:t> Bangkok 10120 Thailand</a:t>
            </a:r>
            <a:endParaRPr lang="en-US" sz="1100" b="1" dirty="0">
              <a:solidFill>
                <a:srgbClr val="002060"/>
              </a:solidFill>
            </a:endParaRPr>
          </a:p>
        </p:txBody>
      </p:sp>
      <p:pic>
        <p:nvPicPr>
          <p:cNvPr id="11" name="Picture 4" descr="C:\Users\sinlappa\Desktop\NBL\Borchure\logo\EZY HR.gif"/>
          <p:cNvPicPr>
            <a:picLocks noChangeAspect="1" noChangeArrowheads="1"/>
          </p:cNvPicPr>
          <p:nvPr/>
        </p:nvPicPr>
        <p:blipFill>
          <a:blip r:embed="rId6" cstate="print"/>
          <a:srcRect/>
          <a:stretch>
            <a:fillRect/>
          </a:stretch>
        </p:blipFill>
        <p:spPr bwMode="auto">
          <a:xfrm>
            <a:off x="7543800" y="1866900"/>
            <a:ext cx="1435922" cy="1171780"/>
          </a:xfrm>
          <a:prstGeom prst="rect">
            <a:avLst/>
          </a:prstGeom>
          <a:noFill/>
        </p:spPr>
      </p:pic>
      <p:sp>
        <p:nvSpPr>
          <p:cNvPr id="13" name="TextBox 12"/>
          <p:cNvSpPr txBox="1"/>
          <p:nvPr/>
        </p:nvSpPr>
        <p:spPr>
          <a:xfrm>
            <a:off x="5690138" y="2596768"/>
            <a:ext cx="2006062" cy="461665"/>
          </a:xfrm>
          <a:prstGeom prst="rect">
            <a:avLst/>
          </a:prstGeom>
          <a:noFill/>
        </p:spPr>
        <p:txBody>
          <a:bodyPr wrap="none" rtlCol="0">
            <a:spAutoFit/>
          </a:bodyPr>
          <a:lstStyle/>
          <a:p>
            <a:r>
              <a:rPr lang="en-US" sz="2400" b="1" dirty="0" smtClean="0">
                <a:solidFill>
                  <a:srgbClr val="00B0F0"/>
                </a:solidFill>
              </a:rPr>
              <a:t>Our Partner …</a:t>
            </a:r>
            <a:endParaRPr lang="en-US" sz="2400" b="1" dirty="0">
              <a:solidFill>
                <a:srgbClr val="00B0F0"/>
              </a:solidFill>
            </a:endParaRPr>
          </a:p>
        </p:txBody>
      </p:sp>
      <p:pic>
        <p:nvPicPr>
          <p:cNvPr id="25614" name="Picture 14" descr="http://www.cpthailand.com/Portals/0/cp%20group%20logo.jpg"/>
          <p:cNvPicPr>
            <a:picLocks noChangeAspect="1" noChangeArrowheads="1"/>
          </p:cNvPicPr>
          <p:nvPr/>
        </p:nvPicPr>
        <p:blipFill>
          <a:blip r:embed="rId7" cstate="print"/>
          <a:srcRect/>
          <a:stretch>
            <a:fillRect/>
          </a:stretch>
        </p:blipFill>
        <p:spPr bwMode="auto">
          <a:xfrm>
            <a:off x="359885" y="1616266"/>
            <a:ext cx="762000" cy="892896"/>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inlappa\Desktop\NBL\Borchure\logo\EZY HR.gif"/>
          <p:cNvPicPr>
            <a:picLocks noChangeAspect="1" noChangeArrowheads="1"/>
          </p:cNvPicPr>
          <p:nvPr/>
        </p:nvPicPr>
        <p:blipFill>
          <a:blip r:embed="rId3" cstate="print"/>
          <a:srcRect/>
          <a:stretch>
            <a:fillRect/>
          </a:stretch>
        </p:blipFill>
        <p:spPr bwMode="auto">
          <a:xfrm>
            <a:off x="5638800" y="266700"/>
            <a:ext cx="3276600" cy="2673860"/>
          </a:xfrm>
          <a:prstGeom prst="rect">
            <a:avLst/>
          </a:prstGeom>
          <a:noFill/>
        </p:spPr>
      </p:pic>
      <p:sp>
        <p:nvSpPr>
          <p:cNvPr id="6" name="Rectangle 5"/>
          <p:cNvSpPr/>
          <p:nvPr/>
        </p:nvSpPr>
        <p:spPr>
          <a:xfrm>
            <a:off x="990600" y="311001"/>
            <a:ext cx="2743200" cy="5440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Rectangle 6"/>
          <p:cNvSpPr/>
          <p:nvPr/>
        </p:nvSpPr>
        <p:spPr>
          <a:xfrm>
            <a:off x="990600" y="1167452"/>
            <a:ext cx="3276600" cy="544033"/>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990600" y="2019300"/>
            <a:ext cx="3810000" cy="544033"/>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p:cNvSpPr/>
          <p:nvPr/>
        </p:nvSpPr>
        <p:spPr>
          <a:xfrm>
            <a:off x="990600" y="2933700"/>
            <a:ext cx="4419600" cy="54403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Snip Single Corner Rectangle 9"/>
          <p:cNvSpPr/>
          <p:nvPr/>
        </p:nvSpPr>
        <p:spPr>
          <a:xfrm>
            <a:off x="914400" y="463401"/>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FF0000"/>
                </a:solidFill>
                <a:latin typeface="Arial Narrow" pitchFamily="34" charset="0"/>
              </a:rPr>
              <a:t>01</a:t>
            </a:r>
            <a:endParaRPr lang="en-US" sz="2000" b="1" dirty="0">
              <a:solidFill>
                <a:srgbClr val="FF0000"/>
              </a:solidFill>
              <a:latin typeface="Arial Narrow" pitchFamily="34" charset="0"/>
            </a:endParaRPr>
          </a:p>
        </p:txBody>
      </p:sp>
      <p:sp>
        <p:nvSpPr>
          <p:cNvPr id="14" name="Snip Single Corner Rectangle 13"/>
          <p:cNvSpPr/>
          <p:nvPr/>
        </p:nvSpPr>
        <p:spPr>
          <a:xfrm>
            <a:off x="914400" y="1319852"/>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66FF"/>
                </a:solidFill>
                <a:latin typeface="Arial Narrow" pitchFamily="34" charset="0"/>
              </a:rPr>
              <a:t>02</a:t>
            </a:r>
            <a:endParaRPr lang="en-US" sz="2000" b="1" dirty="0">
              <a:solidFill>
                <a:srgbClr val="0066FF"/>
              </a:solidFill>
              <a:latin typeface="Arial Narrow" pitchFamily="34" charset="0"/>
            </a:endParaRPr>
          </a:p>
        </p:txBody>
      </p:sp>
      <p:sp>
        <p:nvSpPr>
          <p:cNvPr id="15" name="Snip Single Corner Rectangle 14"/>
          <p:cNvSpPr/>
          <p:nvPr/>
        </p:nvSpPr>
        <p:spPr>
          <a:xfrm>
            <a:off x="914400" y="2182333"/>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00CC99"/>
                </a:solidFill>
                <a:latin typeface="Arial Narrow" pitchFamily="34" charset="0"/>
              </a:rPr>
              <a:t>03</a:t>
            </a:r>
            <a:endParaRPr lang="en-US" sz="2000" b="1" dirty="0">
              <a:solidFill>
                <a:srgbClr val="00CC99"/>
              </a:solidFill>
              <a:latin typeface="Arial Narrow" pitchFamily="34" charset="0"/>
            </a:endParaRPr>
          </a:p>
        </p:txBody>
      </p:sp>
      <p:sp>
        <p:nvSpPr>
          <p:cNvPr id="16" name="Snip Single Corner Rectangle 15"/>
          <p:cNvSpPr/>
          <p:nvPr/>
        </p:nvSpPr>
        <p:spPr>
          <a:xfrm>
            <a:off x="914400" y="3096733"/>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rgbClr val="FFC000"/>
                </a:solidFill>
                <a:latin typeface="Arial Narrow" pitchFamily="34" charset="0"/>
              </a:rPr>
              <a:t>04</a:t>
            </a:r>
            <a:endParaRPr lang="en-US" sz="2000" b="1" dirty="0">
              <a:solidFill>
                <a:srgbClr val="FFC000"/>
              </a:solidFill>
              <a:latin typeface="Arial Narrow" pitchFamily="34" charset="0"/>
            </a:endParaRPr>
          </a:p>
        </p:txBody>
      </p:sp>
      <p:sp>
        <p:nvSpPr>
          <p:cNvPr id="17" name="Rectangle 16"/>
          <p:cNvSpPr/>
          <p:nvPr/>
        </p:nvSpPr>
        <p:spPr>
          <a:xfrm>
            <a:off x="990600" y="3848100"/>
            <a:ext cx="5029200" cy="54403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Snip Single Corner Rectangle 17"/>
          <p:cNvSpPr/>
          <p:nvPr/>
        </p:nvSpPr>
        <p:spPr>
          <a:xfrm>
            <a:off x="914400" y="4011133"/>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accent6">
                    <a:lumMod val="75000"/>
                  </a:schemeClr>
                </a:solidFill>
                <a:latin typeface="Arial Narrow" pitchFamily="34" charset="0"/>
              </a:rPr>
              <a:t>05</a:t>
            </a:r>
            <a:endParaRPr lang="en-US" sz="2000" b="1" dirty="0">
              <a:solidFill>
                <a:schemeClr val="accent6">
                  <a:lumMod val="75000"/>
                </a:schemeClr>
              </a:solidFill>
              <a:latin typeface="Arial Narrow" pitchFamily="34" charset="0"/>
            </a:endParaRPr>
          </a:p>
        </p:txBody>
      </p:sp>
      <p:sp>
        <p:nvSpPr>
          <p:cNvPr id="19" name="TextBox 18"/>
          <p:cNvSpPr txBox="1"/>
          <p:nvPr/>
        </p:nvSpPr>
        <p:spPr>
          <a:xfrm>
            <a:off x="1983934" y="419100"/>
            <a:ext cx="961610" cy="338554"/>
          </a:xfrm>
          <a:prstGeom prst="rect">
            <a:avLst/>
          </a:prstGeom>
          <a:noFill/>
        </p:spPr>
        <p:txBody>
          <a:bodyPr wrap="square" rtlCol="0">
            <a:spAutoFit/>
          </a:bodyPr>
          <a:lstStyle/>
          <a:p>
            <a:r>
              <a:rPr lang="en-US" sz="1600" b="1" dirty="0" smtClean="0">
                <a:solidFill>
                  <a:schemeClr val="bg1"/>
                </a:solidFill>
                <a:latin typeface="Arial Narrow" pitchFamily="34" charset="0"/>
              </a:rPr>
              <a:t>PAYROLL</a:t>
            </a:r>
            <a:endParaRPr lang="en-US" sz="1600" b="1" dirty="0">
              <a:solidFill>
                <a:schemeClr val="bg1"/>
              </a:solidFill>
              <a:latin typeface="Arial Narrow" pitchFamily="34" charset="0"/>
            </a:endParaRPr>
          </a:p>
        </p:txBody>
      </p:sp>
      <p:sp>
        <p:nvSpPr>
          <p:cNvPr id="20" name="TextBox 19"/>
          <p:cNvSpPr txBox="1"/>
          <p:nvPr/>
        </p:nvSpPr>
        <p:spPr>
          <a:xfrm>
            <a:off x="1983934" y="3075467"/>
            <a:ext cx="3426266" cy="338554"/>
          </a:xfrm>
          <a:prstGeom prst="rect">
            <a:avLst/>
          </a:prstGeom>
          <a:noFill/>
        </p:spPr>
        <p:txBody>
          <a:bodyPr wrap="square" rtlCol="0">
            <a:spAutoFit/>
          </a:bodyPr>
          <a:lstStyle/>
          <a:p>
            <a:r>
              <a:rPr lang="en-US" sz="1600" b="1" dirty="0" smtClean="0">
                <a:solidFill>
                  <a:schemeClr val="bg1"/>
                </a:solidFill>
                <a:latin typeface="Arial Narrow" pitchFamily="34" charset="0"/>
              </a:rPr>
              <a:t>TIME STAMP (FINGER PRINT SCANNER)</a:t>
            </a:r>
            <a:endParaRPr lang="en-US" sz="1600" b="1" dirty="0">
              <a:solidFill>
                <a:schemeClr val="bg1"/>
              </a:solidFill>
              <a:latin typeface="Arial Narrow" pitchFamily="34" charset="0"/>
            </a:endParaRPr>
          </a:p>
        </p:txBody>
      </p:sp>
      <p:sp>
        <p:nvSpPr>
          <p:cNvPr id="21" name="TextBox 20"/>
          <p:cNvSpPr txBox="1"/>
          <p:nvPr/>
        </p:nvSpPr>
        <p:spPr>
          <a:xfrm>
            <a:off x="1983934" y="1276586"/>
            <a:ext cx="1462773" cy="338554"/>
          </a:xfrm>
          <a:prstGeom prst="rect">
            <a:avLst/>
          </a:prstGeom>
          <a:noFill/>
        </p:spPr>
        <p:txBody>
          <a:bodyPr wrap="square" rtlCol="0">
            <a:spAutoFit/>
          </a:bodyPr>
          <a:lstStyle/>
          <a:p>
            <a:r>
              <a:rPr lang="en-US" sz="1600" b="1" dirty="0" smtClean="0">
                <a:solidFill>
                  <a:schemeClr val="bg1"/>
                </a:solidFill>
                <a:latin typeface="Arial Narrow" pitchFamily="34" charset="0"/>
              </a:rPr>
              <a:t>LEAVE  ONLINE</a:t>
            </a:r>
            <a:endParaRPr lang="en-US" sz="1600" b="1" dirty="0">
              <a:solidFill>
                <a:schemeClr val="bg1"/>
              </a:solidFill>
              <a:latin typeface="Arial Narrow" pitchFamily="34" charset="0"/>
            </a:endParaRPr>
          </a:p>
        </p:txBody>
      </p:sp>
      <p:sp>
        <p:nvSpPr>
          <p:cNvPr id="22" name="TextBox 21"/>
          <p:cNvSpPr txBox="1"/>
          <p:nvPr/>
        </p:nvSpPr>
        <p:spPr>
          <a:xfrm>
            <a:off x="1981200" y="3955164"/>
            <a:ext cx="2123723" cy="338554"/>
          </a:xfrm>
          <a:prstGeom prst="rect">
            <a:avLst/>
          </a:prstGeom>
          <a:noFill/>
        </p:spPr>
        <p:txBody>
          <a:bodyPr wrap="square" rtlCol="0">
            <a:spAutoFit/>
          </a:bodyPr>
          <a:lstStyle/>
          <a:p>
            <a:r>
              <a:rPr lang="en-US" sz="1600" b="1" dirty="0" smtClean="0">
                <a:solidFill>
                  <a:schemeClr val="bg1"/>
                </a:solidFill>
                <a:latin typeface="Arial Narrow" pitchFamily="34" charset="0"/>
              </a:rPr>
              <a:t>EMPLOYEE DATABASE</a:t>
            </a:r>
            <a:endParaRPr lang="en-US" sz="1600" b="1" dirty="0">
              <a:solidFill>
                <a:schemeClr val="bg1"/>
              </a:solidFill>
              <a:latin typeface="Arial Narrow" pitchFamily="34" charset="0"/>
            </a:endParaRPr>
          </a:p>
        </p:txBody>
      </p:sp>
      <p:sp>
        <p:nvSpPr>
          <p:cNvPr id="23" name="TextBox 22"/>
          <p:cNvSpPr txBox="1"/>
          <p:nvPr/>
        </p:nvSpPr>
        <p:spPr>
          <a:xfrm>
            <a:off x="1983934" y="2107168"/>
            <a:ext cx="1902266" cy="338554"/>
          </a:xfrm>
          <a:prstGeom prst="rect">
            <a:avLst/>
          </a:prstGeom>
          <a:noFill/>
        </p:spPr>
        <p:txBody>
          <a:bodyPr wrap="square" rtlCol="0">
            <a:spAutoFit/>
          </a:bodyPr>
          <a:lstStyle/>
          <a:p>
            <a:r>
              <a:rPr lang="en-US" sz="1600" b="1" dirty="0" smtClean="0">
                <a:solidFill>
                  <a:schemeClr val="bg1"/>
                </a:solidFill>
                <a:latin typeface="Arial Narrow" pitchFamily="34" charset="0"/>
              </a:rPr>
              <a:t>OT MANAGEMENT</a:t>
            </a:r>
            <a:endParaRPr lang="en-US" sz="1600" b="1" dirty="0">
              <a:solidFill>
                <a:schemeClr val="bg1"/>
              </a:solidFill>
              <a:latin typeface="Arial Narrow" pitchFamily="34" charset="0"/>
            </a:endParaRPr>
          </a:p>
        </p:txBody>
      </p:sp>
      <p:sp>
        <p:nvSpPr>
          <p:cNvPr id="29" name="Rectangle 28"/>
          <p:cNvSpPr/>
          <p:nvPr/>
        </p:nvSpPr>
        <p:spPr>
          <a:xfrm>
            <a:off x="990600" y="4719437"/>
            <a:ext cx="5638800" cy="544033"/>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Snip Single Corner Rectangle 29"/>
          <p:cNvSpPr/>
          <p:nvPr/>
        </p:nvSpPr>
        <p:spPr>
          <a:xfrm>
            <a:off x="914400" y="4882470"/>
            <a:ext cx="762000" cy="489630"/>
          </a:xfrm>
          <a:prstGeom prst="snip1Rect">
            <a:avLst>
              <a:gd name="adj" fmla="val 50000"/>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solidFill>
                  <a:schemeClr val="accent4">
                    <a:lumMod val="75000"/>
                  </a:schemeClr>
                </a:solidFill>
                <a:latin typeface="Arial Narrow" pitchFamily="34" charset="0"/>
              </a:rPr>
              <a:t>06</a:t>
            </a:r>
            <a:endParaRPr lang="en-US" sz="2000" b="1" dirty="0">
              <a:solidFill>
                <a:schemeClr val="accent4">
                  <a:lumMod val="75000"/>
                </a:schemeClr>
              </a:solidFill>
              <a:latin typeface="Arial Narrow" pitchFamily="34" charset="0"/>
            </a:endParaRPr>
          </a:p>
        </p:txBody>
      </p:sp>
      <p:sp>
        <p:nvSpPr>
          <p:cNvPr id="31" name="TextBox 30"/>
          <p:cNvSpPr txBox="1"/>
          <p:nvPr/>
        </p:nvSpPr>
        <p:spPr>
          <a:xfrm>
            <a:off x="1981200" y="4826501"/>
            <a:ext cx="2123723" cy="338554"/>
          </a:xfrm>
          <a:prstGeom prst="rect">
            <a:avLst/>
          </a:prstGeom>
          <a:noFill/>
        </p:spPr>
        <p:txBody>
          <a:bodyPr wrap="square" rtlCol="0">
            <a:spAutoFit/>
          </a:bodyPr>
          <a:lstStyle/>
          <a:p>
            <a:r>
              <a:rPr lang="en-US" sz="1600" b="1" dirty="0" smtClean="0">
                <a:solidFill>
                  <a:schemeClr val="bg1"/>
                </a:solidFill>
                <a:latin typeface="Arial Narrow" pitchFamily="34" charset="0"/>
              </a:rPr>
              <a:t>HR DOCUMENTS</a:t>
            </a:r>
            <a:endParaRPr lang="en-US" sz="1600" b="1" dirty="0">
              <a:solidFill>
                <a:schemeClr val="bg1"/>
              </a:solidFill>
              <a:latin typeface="Arial Narrow"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90800" y="800100"/>
            <a:ext cx="5926622" cy="461665"/>
          </a:xfrm>
          <a:prstGeom prst="rect">
            <a:avLst/>
          </a:prstGeom>
          <a:noFill/>
        </p:spPr>
        <p:txBody>
          <a:bodyPr wrap="none" rtlCol="0">
            <a:spAutoFit/>
          </a:bodyPr>
          <a:lstStyle/>
          <a:p>
            <a:r>
              <a:rPr lang="en-US" sz="2400" b="1" dirty="0" smtClean="0">
                <a:solidFill>
                  <a:srgbClr val="3399FF"/>
                </a:solidFill>
                <a:latin typeface="Arial Narrow" pitchFamily="34" charset="0"/>
              </a:rPr>
              <a:t>Automatic upgrade New features and HR forms </a:t>
            </a:r>
          </a:p>
        </p:txBody>
      </p:sp>
      <p:pic>
        <p:nvPicPr>
          <p:cNvPr id="5" name="Picture 4" descr="C:\Users\sinlappa\Desktop\NBL\Borchure\logo\EZY HR.gif"/>
          <p:cNvPicPr>
            <a:picLocks noChangeAspect="1" noChangeArrowheads="1"/>
          </p:cNvPicPr>
          <p:nvPr/>
        </p:nvPicPr>
        <p:blipFill>
          <a:blip r:embed="rId2" cstate="print"/>
          <a:srcRect/>
          <a:stretch>
            <a:fillRect/>
          </a:stretch>
        </p:blipFill>
        <p:spPr bwMode="auto">
          <a:xfrm>
            <a:off x="381000" y="266700"/>
            <a:ext cx="1867540" cy="1524000"/>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1" y="2247900"/>
            <a:ext cx="4647965" cy="2438400"/>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l="4527"/>
          <a:stretch>
            <a:fillRect/>
          </a:stretch>
        </p:blipFill>
        <p:spPr bwMode="auto">
          <a:xfrm>
            <a:off x="4724400" y="2324100"/>
            <a:ext cx="4419600" cy="235915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3314700" y="0"/>
            <a:ext cx="5753100" cy="3273894"/>
          </a:xfrm>
          <a:prstGeom prst="rect">
            <a:avLst/>
          </a:prstGeom>
          <a:noFill/>
          <a:ln w="9525">
            <a:noFill/>
            <a:miter lim="800000"/>
            <a:headEnd/>
            <a:tailEnd/>
          </a:ln>
        </p:spPr>
      </p:pic>
      <p:pic>
        <p:nvPicPr>
          <p:cNvPr id="24579" name="Picture 3"/>
          <p:cNvPicPr>
            <a:picLocks noChangeAspect="1" noChangeArrowheads="1"/>
          </p:cNvPicPr>
          <p:nvPr/>
        </p:nvPicPr>
        <p:blipFill>
          <a:blip r:embed="rId4" cstate="print"/>
          <a:srcRect/>
          <a:stretch>
            <a:fillRect/>
          </a:stretch>
        </p:blipFill>
        <p:spPr bwMode="auto">
          <a:xfrm>
            <a:off x="0" y="2882596"/>
            <a:ext cx="5894224" cy="2832404"/>
          </a:xfrm>
          <a:prstGeom prst="rect">
            <a:avLst/>
          </a:prstGeom>
          <a:noFill/>
          <a:ln w="9525">
            <a:noFill/>
            <a:miter lim="800000"/>
            <a:headEnd/>
            <a:tailEnd/>
          </a:ln>
        </p:spPr>
      </p:pic>
      <p:sp>
        <p:nvSpPr>
          <p:cNvPr id="8" name="TextBox 7"/>
          <p:cNvSpPr txBox="1"/>
          <p:nvPr/>
        </p:nvSpPr>
        <p:spPr>
          <a:xfrm>
            <a:off x="5924850" y="3771900"/>
            <a:ext cx="3219150" cy="1015663"/>
          </a:xfrm>
          <a:prstGeom prst="rect">
            <a:avLst/>
          </a:prstGeom>
          <a:noFill/>
        </p:spPr>
        <p:txBody>
          <a:bodyPr wrap="none" rtlCol="0">
            <a:spAutoFit/>
          </a:bodyPr>
          <a:lstStyle/>
          <a:p>
            <a:pPr algn="ctr"/>
            <a:r>
              <a:rPr lang="en-US" sz="2000" b="1" dirty="0" smtClean="0">
                <a:solidFill>
                  <a:srgbClr val="3399FF"/>
                </a:solidFill>
                <a:latin typeface="Arial Narrow" pitchFamily="34" charset="0"/>
              </a:rPr>
              <a:t>User Friendly Interface Design</a:t>
            </a:r>
          </a:p>
          <a:p>
            <a:pPr algn="ctr"/>
            <a:r>
              <a:rPr lang="en-US" sz="2000" b="1" dirty="0" smtClean="0">
                <a:solidFill>
                  <a:srgbClr val="3399FF"/>
                </a:solidFill>
                <a:latin typeface="Arial Narrow" pitchFamily="34" charset="0"/>
              </a:rPr>
              <a:t>And </a:t>
            </a:r>
          </a:p>
          <a:p>
            <a:pPr algn="ctr"/>
            <a:r>
              <a:rPr lang="en-US" sz="2000" b="1" dirty="0" smtClean="0">
                <a:solidFill>
                  <a:srgbClr val="3399FF"/>
                </a:solidFill>
                <a:latin typeface="Arial Narrow" pitchFamily="34" charset="0"/>
              </a:rPr>
              <a:t>Dashboard</a:t>
            </a:r>
            <a:endParaRPr lang="en-US" sz="2000" b="1" dirty="0">
              <a:solidFill>
                <a:srgbClr val="3399FF"/>
              </a:solidFill>
              <a:latin typeface="Arial Narrow" pitchFamily="34" charset="0"/>
            </a:endParaRPr>
          </a:p>
        </p:txBody>
      </p:sp>
      <p:pic>
        <p:nvPicPr>
          <p:cNvPr id="6" name="Picture 5" descr="C:\Users\sinlappa\Desktop\NBL\Borchure\logo\EZY HR.gif"/>
          <p:cNvPicPr>
            <a:picLocks noChangeAspect="1" noChangeArrowheads="1"/>
          </p:cNvPicPr>
          <p:nvPr/>
        </p:nvPicPr>
        <p:blipFill>
          <a:blip r:embed="rId5" cstate="print"/>
          <a:srcRect/>
          <a:stretch>
            <a:fillRect/>
          </a:stretch>
        </p:blipFill>
        <p:spPr bwMode="auto">
          <a:xfrm>
            <a:off x="381000" y="266700"/>
            <a:ext cx="1867540" cy="1524000"/>
          </a:xfrm>
          <a:prstGeom prst="rect">
            <a:avLst/>
          </a:prstGeom>
          <a:noFill/>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1143000" y="2324100"/>
            <a:ext cx="6781800" cy="3040779"/>
          </a:xfrm>
          <a:prstGeom prst="rect">
            <a:avLst/>
          </a:prstGeom>
          <a:noFill/>
          <a:ln w="9525">
            <a:noFill/>
            <a:miter lim="800000"/>
            <a:headEnd/>
            <a:tailEnd/>
          </a:ln>
        </p:spPr>
      </p:pic>
      <p:pic>
        <p:nvPicPr>
          <p:cNvPr id="3" name="Picture 2" descr="C:\Users\sinlappa\Desktop\NBL\Borchure\logo\EZY HR.gif"/>
          <p:cNvPicPr>
            <a:picLocks noChangeAspect="1" noChangeArrowheads="1"/>
          </p:cNvPicPr>
          <p:nvPr/>
        </p:nvPicPr>
        <p:blipFill>
          <a:blip r:embed="rId4" cstate="print"/>
          <a:srcRect/>
          <a:stretch>
            <a:fillRect/>
          </a:stretch>
        </p:blipFill>
        <p:spPr bwMode="auto">
          <a:xfrm>
            <a:off x="381000" y="266700"/>
            <a:ext cx="1867540" cy="1524000"/>
          </a:xfrm>
          <a:prstGeom prst="rect">
            <a:avLst/>
          </a:prstGeom>
          <a:noFill/>
        </p:spPr>
      </p:pic>
      <p:sp>
        <p:nvSpPr>
          <p:cNvPr id="5" name="TextBox 4"/>
          <p:cNvSpPr txBox="1"/>
          <p:nvPr/>
        </p:nvSpPr>
        <p:spPr>
          <a:xfrm>
            <a:off x="2514600" y="647700"/>
            <a:ext cx="5442580" cy="830997"/>
          </a:xfrm>
          <a:prstGeom prst="rect">
            <a:avLst/>
          </a:prstGeom>
          <a:noFill/>
        </p:spPr>
        <p:txBody>
          <a:bodyPr wrap="none" rtlCol="0">
            <a:spAutoFit/>
          </a:bodyPr>
          <a:lstStyle/>
          <a:p>
            <a:r>
              <a:rPr lang="en-US" sz="2800" b="1" dirty="0" smtClean="0">
                <a:solidFill>
                  <a:srgbClr val="3399FF"/>
                </a:solidFill>
                <a:latin typeface="Arial Narrow" pitchFamily="34" charset="0"/>
              </a:rPr>
              <a:t>New Way of Working</a:t>
            </a:r>
          </a:p>
          <a:p>
            <a:r>
              <a:rPr lang="en-US" sz="2000" b="1" dirty="0" smtClean="0">
                <a:solidFill>
                  <a:srgbClr val="3399FF"/>
                </a:solidFill>
                <a:latin typeface="Arial Narrow" pitchFamily="34" charset="0"/>
              </a:rPr>
              <a:t>Access EZY-HR from Mac, PC, </a:t>
            </a:r>
            <a:r>
              <a:rPr lang="en-US" sz="2000" b="1" dirty="0" err="1" smtClean="0">
                <a:solidFill>
                  <a:srgbClr val="3399FF"/>
                </a:solidFill>
                <a:latin typeface="Arial Narrow" pitchFamily="34" charset="0"/>
              </a:rPr>
              <a:t>iPad</a:t>
            </a:r>
            <a:r>
              <a:rPr lang="en-US" sz="2000" b="1" dirty="0" smtClean="0">
                <a:solidFill>
                  <a:srgbClr val="3399FF"/>
                </a:solidFill>
                <a:latin typeface="Arial Narrow" pitchFamily="34" charset="0"/>
              </a:rPr>
              <a:t>, </a:t>
            </a:r>
            <a:r>
              <a:rPr lang="en-US" sz="2000" b="1" dirty="0" err="1" smtClean="0">
                <a:solidFill>
                  <a:srgbClr val="3399FF"/>
                </a:solidFill>
                <a:latin typeface="Arial Narrow" pitchFamily="34" charset="0"/>
              </a:rPr>
              <a:t>iPhone</a:t>
            </a:r>
            <a:r>
              <a:rPr lang="en-US" sz="2000" b="1" dirty="0" smtClean="0">
                <a:solidFill>
                  <a:srgbClr val="3399FF"/>
                </a:solidFill>
                <a:latin typeface="Arial Narrow" pitchFamily="34" charset="0"/>
              </a:rPr>
              <a:t>, Android</a:t>
            </a:r>
            <a:endParaRPr lang="en-US" sz="2000" b="1" dirty="0">
              <a:solidFill>
                <a:srgbClr val="3399FF"/>
              </a:solidFill>
              <a:latin typeface="Arial Narrow" pitchFamily="34" charset="0"/>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Users\sinlappa\Desktop\NBL\Borchure\logo\EZY HR.gif"/>
          <p:cNvPicPr>
            <a:picLocks noChangeAspect="1" noChangeArrowheads="1"/>
          </p:cNvPicPr>
          <p:nvPr/>
        </p:nvPicPr>
        <p:blipFill>
          <a:blip r:embed="rId2" cstate="print"/>
          <a:srcRect/>
          <a:stretch>
            <a:fillRect/>
          </a:stretch>
        </p:blipFill>
        <p:spPr bwMode="auto">
          <a:xfrm>
            <a:off x="381000" y="266700"/>
            <a:ext cx="1867540" cy="1524000"/>
          </a:xfrm>
          <a:prstGeom prst="rect">
            <a:avLst/>
          </a:prstGeom>
          <a:noFill/>
        </p:spPr>
      </p:pic>
      <p:pic>
        <p:nvPicPr>
          <p:cNvPr id="2050" name="Picture 2" descr="http://www.clarecomputer.com/img/page_banner/right_image_serverDown.jpg"/>
          <p:cNvPicPr>
            <a:picLocks noChangeAspect="1" noChangeArrowheads="1"/>
          </p:cNvPicPr>
          <p:nvPr/>
        </p:nvPicPr>
        <p:blipFill>
          <a:blip r:embed="rId3" cstate="print"/>
          <a:srcRect l="17778"/>
          <a:stretch>
            <a:fillRect/>
          </a:stretch>
        </p:blipFill>
        <p:spPr bwMode="auto">
          <a:xfrm>
            <a:off x="609600" y="2171700"/>
            <a:ext cx="2971800" cy="2029879"/>
          </a:xfrm>
          <a:prstGeom prst="rect">
            <a:avLst/>
          </a:prstGeom>
          <a:ln>
            <a:noFill/>
          </a:ln>
          <a:effectLst>
            <a:softEdge rad="112500"/>
          </a:effectLst>
        </p:spPr>
      </p:pic>
      <p:pic>
        <p:nvPicPr>
          <p:cNvPr id="2051" name="Picture 3" descr="C:\Users\sinlappa\Desktop\IMG_3155.JPG"/>
          <p:cNvPicPr>
            <a:picLocks noChangeAspect="1" noChangeArrowheads="1"/>
          </p:cNvPicPr>
          <p:nvPr/>
        </p:nvPicPr>
        <p:blipFill>
          <a:blip r:embed="rId4" cstate="print"/>
          <a:srcRect/>
          <a:stretch>
            <a:fillRect/>
          </a:stretch>
        </p:blipFill>
        <p:spPr bwMode="auto">
          <a:xfrm>
            <a:off x="5334001" y="1104900"/>
            <a:ext cx="2971800" cy="1810234"/>
          </a:xfrm>
          <a:prstGeom prst="rect">
            <a:avLst/>
          </a:prstGeom>
          <a:noFill/>
        </p:spPr>
      </p:pic>
      <p:pic>
        <p:nvPicPr>
          <p:cNvPr id="2052" name="Picture 4" descr="C:\Users\sinlappa\Desktop\IMG_3156.JPG"/>
          <p:cNvPicPr>
            <a:picLocks noChangeAspect="1" noChangeArrowheads="1"/>
          </p:cNvPicPr>
          <p:nvPr/>
        </p:nvPicPr>
        <p:blipFill>
          <a:blip r:embed="rId5" cstate="print"/>
          <a:srcRect/>
          <a:stretch>
            <a:fillRect/>
          </a:stretch>
        </p:blipFill>
        <p:spPr bwMode="auto">
          <a:xfrm>
            <a:off x="5322125" y="2933700"/>
            <a:ext cx="2997201" cy="1219200"/>
          </a:xfrm>
          <a:prstGeom prst="rect">
            <a:avLst/>
          </a:prstGeom>
          <a:noFill/>
        </p:spPr>
      </p:pic>
      <p:pic>
        <p:nvPicPr>
          <p:cNvPr id="2054" name="Picture 6" descr="https://cdn3.iconfinder.com/data/icons/musthave/256/Delete.png"/>
          <p:cNvPicPr>
            <a:picLocks noChangeAspect="1" noChangeArrowheads="1"/>
          </p:cNvPicPr>
          <p:nvPr/>
        </p:nvPicPr>
        <p:blipFill>
          <a:blip r:embed="rId6" cstate="print"/>
          <a:srcRect/>
          <a:stretch>
            <a:fillRect/>
          </a:stretch>
        </p:blipFill>
        <p:spPr bwMode="auto">
          <a:xfrm>
            <a:off x="3657600" y="800100"/>
            <a:ext cx="1295400" cy="1295400"/>
          </a:xfrm>
          <a:prstGeom prst="rect">
            <a:avLst/>
          </a:prstGeom>
          <a:noFill/>
        </p:spPr>
      </p:pic>
      <p:sp>
        <p:nvSpPr>
          <p:cNvPr id="10" name="Rectangle 9"/>
          <p:cNvSpPr/>
          <p:nvPr/>
        </p:nvSpPr>
        <p:spPr>
          <a:xfrm>
            <a:off x="990600" y="4481450"/>
            <a:ext cx="2514600" cy="369332"/>
          </a:xfrm>
          <a:prstGeom prst="rect">
            <a:avLst/>
          </a:prstGeom>
        </p:spPr>
        <p:txBody>
          <a:bodyPr wrap="square">
            <a:spAutoFit/>
          </a:bodyPr>
          <a:lstStyle/>
          <a:p>
            <a:r>
              <a:rPr lang="en-US" b="1" dirty="0" smtClean="0">
                <a:solidFill>
                  <a:srgbClr val="FF0000"/>
                </a:solidFill>
                <a:latin typeface="Arial Narrow" pitchFamily="34" charset="0"/>
              </a:rPr>
              <a:t>No Server at your office</a:t>
            </a:r>
          </a:p>
        </p:txBody>
      </p:sp>
      <p:sp>
        <p:nvSpPr>
          <p:cNvPr id="11" name="Rectangle 10"/>
          <p:cNvSpPr/>
          <p:nvPr/>
        </p:nvSpPr>
        <p:spPr>
          <a:xfrm>
            <a:off x="4800600" y="4469368"/>
            <a:ext cx="4184159" cy="369332"/>
          </a:xfrm>
          <a:prstGeom prst="rect">
            <a:avLst/>
          </a:prstGeom>
        </p:spPr>
        <p:txBody>
          <a:bodyPr wrap="none">
            <a:spAutoFit/>
          </a:bodyPr>
          <a:lstStyle/>
          <a:p>
            <a:r>
              <a:rPr lang="en-US" b="1" dirty="0" smtClean="0">
                <a:solidFill>
                  <a:srgbClr val="FF0000"/>
                </a:solidFill>
                <a:latin typeface="Arial Narrow" pitchFamily="34" charset="0"/>
              </a:rPr>
              <a:t>No program to be installed in your computer</a:t>
            </a: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2" descr="http://img.directindustry.com/images_di/photo-g/modular-buildings-permanent-warehouses-65443-3986679.jpg"/>
          <p:cNvPicPr>
            <a:picLocks noChangeAspect="1" noChangeArrowheads="1"/>
          </p:cNvPicPr>
          <p:nvPr/>
        </p:nvPicPr>
        <p:blipFill>
          <a:blip r:embed="rId2" cstate="print"/>
          <a:srcRect/>
          <a:stretch>
            <a:fillRect/>
          </a:stretch>
        </p:blipFill>
        <p:spPr bwMode="auto">
          <a:xfrm>
            <a:off x="4038600" y="342900"/>
            <a:ext cx="1876735" cy="1066800"/>
          </a:xfrm>
          <a:prstGeom prst="rect">
            <a:avLst/>
          </a:prstGeom>
          <a:noFill/>
        </p:spPr>
      </p:pic>
      <p:pic>
        <p:nvPicPr>
          <p:cNvPr id="7" name="Picture 4" descr="http://icons.iconarchive.com/icons/paomedia/small-n-flat/1024/shop-icon.png"/>
          <p:cNvPicPr>
            <a:picLocks noChangeAspect="1" noChangeArrowheads="1"/>
          </p:cNvPicPr>
          <p:nvPr/>
        </p:nvPicPr>
        <p:blipFill>
          <a:blip r:embed="rId3" cstate="print"/>
          <a:srcRect/>
          <a:stretch>
            <a:fillRect/>
          </a:stretch>
        </p:blipFill>
        <p:spPr bwMode="auto">
          <a:xfrm>
            <a:off x="6248400" y="4457700"/>
            <a:ext cx="1143000" cy="1143000"/>
          </a:xfrm>
          <a:prstGeom prst="rect">
            <a:avLst/>
          </a:prstGeom>
          <a:noFill/>
        </p:spPr>
      </p:pic>
      <p:cxnSp>
        <p:nvCxnSpPr>
          <p:cNvPr id="16" name="Straight Arrow Connector 15"/>
          <p:cNvCxnSpPr>
            <a:stCxn id="53258" idx="3"/>
            <a:endCxn id="17" idx="1"/>
          </p:cNvCxnSpPr>
          <p:nvPr/>
        </p:nvCxnSpPr>
        <p:spPr>
          <a:xfrm>
            <a:off x="2743200" y="2743200"/>
            <a:ext cx="1347850" cy="319752"/>
          </a:xfrm>
          <a:prstGeom prst="straightConnector1">
            <a:avLst/>
          </a:prstGeom>
          <a:ln w="38100">
            <a:solidFill>
              <a:srgbClr val="00CC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17" idx="0"/>
          </p:cNvCxnSpPr>
          <p:nvPr/>
        </p:nvCxnSpPr>
        <p:spPr>
          <a:xfrm flipH="1">
            <a:off x="4967350" y="1409700"/>
            <a:ext cx="9618" cy="938150"/>
          </a:xfrm>
          <a:prstGeom prst="straightConnector1">
            <a:avLst/>
          </a:prstGeom>
          <a:ln w="38100">
            <a:solidFill>
              <a:srgbClr val="00CC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3"/>
          </p:cNvCxnSpPr>
          <p:nvPr/>
        </p:nvCxnSpPr>
        <p:spPr>
          <a:xfrm flipV="1">
            <a:off x="5843650" y="2743200"/>
            <a:ext cx="1319150" cy="319752"/>
          </a:xfrm>
          <a:prstGeom prst="straightConnector1">
            <a:avLst/>
          </a:prstGeom>
          <a:ln w="38100">
            <a:solidFill>
              <a:srgbClr val="00CC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7" idx="0"/>
          </p:cNvCxnSpPr>
          <p:nvPr/>
        </p:nvCxnSpPr>
        <p:spPr>
          <a:xfrm>
            <a:off x="5638800" y="3771900"/>
            <a:ext cx="1181100" cy="685800"/>
          </a:xfrm>
          <a:prstGeom prst="straightConnector1">
            <a:avLst/>
          </a:prstGeom>
          <a:ln w="38100">
            <a:solidFill>
              <a:srgbClr val="00CC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2400" y="38100"/>
            <a:ext cx="3557384" cy="1692771"/>
          </a:xfrm>
          <a:prstGeom prst="rect">
            <a:avLst/>
          </a:prstGeom>
          <a:noFill/>
        </p:spPr>
        <p:txBody>
          <a:bodyPr wrap="none" rtlCol="0">
            <a:spAutoFit/>
          </a:bodyPr>
          <a:lstStyle/>
          <a:p>
            <a:r>
              <a:rPr lang="en-US" sz="3200" b="1" dirty="0" smtClean="0">
                <a:latin typeface="Arial Narrow" pitchFamily="34" charset="0"/>
              </a:rPr>
              <a:t>ON</a:t>
            </a:r>
            <a:r>
              <a:rPr lang="en-US" sz="3200" b="1" dirty="0" smtClean="0">
                <a:solidFill>
                  <a:srgbClr val="0070C0"/>
                </a:solidFill>
                <a:latin typeface="Arial Narrow" pitchFamily="34" charset="0"/>
              </a:rPr>
              <a:t>LINE</a:t>
            </a:r>
          </a:p>
          <a:p>
            <a:r>
              <a:rPr lang="en-US" sz="2400" b="1" dirty="0" smtClean="0">
                <a:latin typeface="Arial Narrow" pitchFamily="34" charset="0"/>
              </a:rPr>
              <a:t>Multiple </a:t>
            </a:r>
            <a:r>
              <a:rPr lang="en-US" sz="2400" b="1" dirty="0" smtClean="0">
                <a:solidFill>
                  <a:srgbClr val="0070C0"/>
                </a:solidFill>
                <a:latin typeface="Arial Narrow" pitchFamily="34" charset="0"/>
              </a:rPr>
              <a:t>Offices</a:t>
            </a:r>
          </a:p>
          <a:p>
            <a:r>
              <a:rPr lang="en-US" sz="2400" b="1" dirty="0" smtClean="0">
                <a:latin typeface="Arial Narrow" pitchFamily="34" charset="0"/>
              </a:rPr>
              <a:t>Many </a:t>
            </a:r>
            <a:r>
              <a:rPr lang="en-US" sz="2400" b="1" dirty="0" smtClean="0">
                <a:solidFill>
                  <a:srgbClr val="0070C0"/>
                </a:solidFill>
                <a:latin typeface="Arial Narrow" pitchFamily="34" charset="0"/>
              </a:rPr>
              <a:t>Branches</a:t>
            </a:r>
          </a:p>
          <a:p>
            <a:r>
              <a:rPr lang="en-US" sz="2400" b="1" dirty="0" smtClean="0">
                <a:latin typeface="Arial Narrow" pitchFamily="34" charset="0"/>
              </a:rPr>
              <a:t>Managed by </a:t>
            </a:r>
            <a:r>
              <a:rPr lang="en-US" sz="2400" b="1" dirty="0" smtClean="0">
                <a:solidFill>
                  <a:srgbClr val="0070C0"/>
                </a:solidFill>
                <a:latin typeface="Arial Narrow" pitchFamily="34" charset="0"/>
              </a:rPr>
              <a:t>HR Head Office</a:t>
            </a:r>
            <a:endParaRPr lang="en-US" sz="2400" b="1" dirty="0">
              <a:solidFill>
                <a:srgbClr val="0070C0"/>
              </a:solidFill>
              <a:latin typeface="Arial Narrow" pitchFamily="34" charset="0"/>
            </a:endParaRPr>
          </a:p>
        </p:txBody>
      </p:sp>
      <p:pic>
        <p:nvPicPr>
          <p:cNvPr id="17" name="Picture 16" descr="C:\Users\sinlappa\Desktop\NBL\Borchure\logo\EZY HR.gif"/>
          <p:cNvPicPr>
            <a:picLocks noChangeAspect="1" noChangeArrowheads="1"/>
          </p:cNvPicPr>
          <p:nvPr/>
        </p:nvPicPr>
        <p:blipFill>
          <a:blip r:embed="rId4" cstate="print"/>
          <a:srcRect/>
          <a:stretch>
            <a:fillRect/>
          </a:stretch>
        </p:blipFill>
        <p:spPr bwMode="auto">
          <a:xfrm>
            <a:off x="4091050" y="2347850"/>
            <a:ext cx="1752600" cy="1430204"/>
          </a:xfrm>
          <a:prstGeom prst="rect">
            <a:avLst/>
          </a:prstGeom>
          <a:noFill/>
        </p:spPr>
      </p:pic>
      <p:pic>
        <p:nvPicPr>
          <p:cNvPr id="53250" name="Picture 2" descr="https://cdn4.iconfinder.com/data/icons/SUPERVISTA/accounting/png/256/industry.png"/>
          <p:cNvPicPr>
            <a:picLocks noChangeAspect="1" noChangeArrowheads="1"/>
          </p:cNvPicPr>
          <p:nvPr/>
        </p:nvPicPr>
        <p:blipFill>
          <a:blip r:embed="rId5" cstate="print"/>
          <a:srcRect/>
          <a:stretch>
            <a:fillRect/>
          </a:stretch>
        </p:blipFill>
        <p:spPr bwMode="auto">
          <a:xfrm>
            <a:off x="7162800" y="1714500"/>
            <a:ext cx="1600200" cy="1600200"/>
          </a:xfrm>
          <a:prstGeom prst="rect">
            <a:avLst/>
          </a:prstGeom>
          <a:noFill/>
        </p:spPr>
      </p:pic>
      <p:pic>
        <p:nvPicPr>
          <p:cNvPr id="53252" name="Picture 4" descr="http://www.iconexperience.com/_img/i_collection_png/512x512/plain/office_building.png"/>
          <p:cNvPicPr>
            <a:picLocks noChangeAspect="1" noChangeArrowheads="1"/>
          </p:cNvPicPr>
          <p:nvPr/>
        </p:nvPicPr>
        <p:blipFill>
          <a:blip r:embed="rId6" cstate="print">
            <a:lum contrast="40000"/>
          </a:blip>
          <a:srcRect/>
          <a:stretch>
            <a:fillRect/>
          </a:stretch>
        </p:blipFill>
        <p:spPr bwMode="auto">
          <a:xfrm>
            <a:off x="2133600" y="4152900"/>
            <a:ext cx="1447800" cy="1447800"/>
          </a:xfrm>
          <a:prstGeom prst="rect">
            <a:avLst/>
          </a:prstGeom>
          <a:noFill/>
        </p:spPr>
      </p:pic>
      <p:pic>
        <p:nvPicPr>
          <p:cNvPr id="53258" name="Picture 10" descr="https://upload.wikimedia.org/wikipedia/commons/thumb/e/e6/Home_Icon.svg/512px-Home_Icon.svg.png"/>
          <p:cNvPicPr>
            <a:picLocks noChangeAspect="1" noChangeArrowheads="1"/>
          </p:cNvPicPr>
          <p:nvPr/>
        </p:nvPicPr>
        <p:blipFill>
          <a:blip r:embed="rId7" cstate="print"/>
          <a:srcRect/>
          <a:stretch>
            <a:fillRect/>
          </a:stretch>
        </p:blipFill>
        <p:spPr bwMode="auto">
          <a:xfrm>
            <a:off x="1447800" y="2095500"/>
            <a:ext cx="1295400" cy="1295400"/>
          </a:xfrm>
          <a:prstGeom prst="rect">
            <a:avLst/>
          </a:prstGeom>
          <a:noFill/>
        </p:spPr>
      </p:pic>
      <p:cxnSp>
        <p:nvCxnSpPr>
          <p:cNvPr id="30" name="Straight Arrow Connector 29"/>
          <p:cNvCxnSpPr/>
          <p:nvPr/>
        </p:nvCxnSpPr>
        <p:spPr>
          <a:xfrm flipV="1">
            <a:off x="3390900" y="3771900"/>
            <a:ext cx="1028700" cy="838200"/>
          </a:xfrm>
          <a:prstGeom prst="straightConnector1">
            <a:avLst/>
          </a:prstGeom>
          <a:ln w="38100">
            <a:solidFill>
              <a:srgbClr val="00CC99"/>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inlappa\Downloads\2.jpg"/>
          <p:cNvPicPr>
            <a:picLocks noChangeAspect="1" noChangeArrowheads="1"/>
          </p:cNvPicPr>
          <p:nvPr/>
        </p:nvPicPr>
        <p:blipFill>
          <a:blip r:embed="rId2" cstate="print"/>
          <a:srcRect/>
          <a:stretch>
            <a:fillRect/>
          </a:stretch>
        </p:blipFill>
        <p:spPr bwMode="auto">
          <a:xfrm>
            <a:off x="0" y="-1"/>
            <a:ext cx="9144000" cy="5718723"/>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304800" y="2171700"/>
            <a:ext cx="8543925" cy="3014625"/>
          </a:xfrm>
          <a:prstGeom prst="rect">
            <a:avLst/>
          </a:prstGeom>
          <a:noFill/>
          <a:ln w="9525">
            <a:noFill/>
            <a:miter lim="800000"/>
            <a:headEnd/>
            <a:tailEnd/>
          </a:ln>
        </p:spPr>
      </p:pic>
      <p:pic>
        <p:nvPicPr>
          <p:cNvPr id="5" name="Picture 4" descr="C:\Users\sinlappa\Desktop\NBL\Borchure\logo\EZY HR.gif"/>
          <p:cNvPicPr>
            <a:picLocks noChangeAspect="1" noChangeArrowheads="1"/>
          </p:cNvPicPr>
          <p:nvPr/>
        </p:nvPicPr>
        <p:blipFill>
          <a:blip r:embed="rId4" cstate="print"/>
          <a:srcRect/>
          <a:stretch>
            <a:fillRect/>
          </a:stretch>
        </p:blipFill>
        <p:spPr bwMode="auto">
          <a:xfrm>
            <a:off x="381000" y="266700"/>
            <a:ext cx="1867540" cy="1524000"/>
          </a:xfrm>
          <a:prstGeom prst="rect">
            <a:avLst/>
          </a:prstGeom>
          <a:noFill/>
        </p:spPr>
      </p:pic>
      <p:sp>
        <p:nvSpPr>
          <p:cNvPr id="6" name="Rectangle 5"/>
          <p:cNvSpPr/>
          <p:nvPr/>
        </p:nvSpPr>
        <p:spPr>
          <a:xfrm>
            <a:off x="2362200" y="723900"/>
            <a:ext cx="6781800" cy="738664"/>
          </a:xfrm>
          <a:prstGeom prst="rect">
            <a:avLst/>
          </a:prstGeom>
        </p:spPr>
        <p:txBody>
          <a:bodyPr wrap="square">
            <a:spAutoFit/>
          </a:bodyPr>
          <a:lstStyle/>
          <a:p>
            <a:r>
              <a:rPr lang="en-US" sz="2400" b="1" dirty="0" smtClean="0">
                <a:solidFill>
                  <a:srgbClr val="3399FF"/>
                </a:solidFill>
                <a:latin typeface="Arial Narrow" pitchFamily="34" charset="0"/>
              </a:rPr>
              <a:t>Employee Self Service</a:t>
            </a:r>
          </a:p>
          <a:p>
            <a:r>
              <a:rPr lang="en-US" b="1" dirty="0" smtClean="0">
                <a:solidFill>
                  <a:srgbClr val="3399FF"/>
                </a:solidFill>
                <a:latin typeface="Arial Narrow" pitchFamily="34" charset="0"/>
              </a:rPr>
              <a:t>Employee can access the system, and request for Leave, OT, Documents</a:t>
            </a:r>
            <a:endParaRPr lang="en-US" b="1" dirty="0">
              <a:solidFill>
                <a:srgbClr val="3399FF"/>
              </a:solidFill>
              <a:latin typeface="Arial Narrow"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sinlappa\Desktop\NBL\Borchure\logo\EZY HR.gif"/>
          <p:cNvPicPr>
            <a:picLocks noChangeAspect="1" noChangeArrowheads="1"/>
          </p:cNvPicPr>
          <p:nvPr/>
        </p:nvPicPr>
        <p:blipFill>
          <a:blip r:embed="rId3" cstate="print"/>
          <a:srcRect/>
          <a:stretch>
            <a:fillRect/>
          </a:stretch>
        </p:blipFill>
        <p:spPr bwMode="auto">
          <a:xfrm>
            <a:off x="381000" y="266700"/>
            <a:ext cx="1867540" cy="1524000"/>
          </a:xfrm>
          <a:prstGeom prst="rect">
            <a:avLst/>
          </a:prstGeom>
          <a:noFill/>
        </p:spPr>
      </p:pic>
      <p:pic>
        <p:nvPicPr>
          <p:cNvPr id="2051" name="Picture 3"/>
          <p:cNvPicPr>
            <a:picLocks noChangeAspect="1" noChangeArrowheads="1"/>
          </p:cNvPicPr>
          <p:nvPr/>
        </p:nvPicPr>
        <p:blipFill>
          <a:blip r:embed="rId4" cstate="print"/>
          <a:srcRect/>
          <a:stretch>
            <a:fillRect/>
          </a:stretch>
        </p:blipFill>
        <p:spPr bwMode="auto">
          <a:xfrm>
            <a:off x="5181601" y="2049457"/>
            <a:ext cx="3962400" cy="3665543"/>
          </a:xfrm>
          <a:prstGeom prst="rect">
            <a:avLst/>
          </a:prstGeom>
          <a:noFill/>
          <a:ln w="9525">
            <a:noFill/>
            <a:miter lim="800000"/>
            <a:headEnd/>
            <a:tailEnd/>
          </a:ln>
        </p:spPr>
      </p:pic>
      <p:sp>
        <p:nvSpPr>
          <p:cNvPr id="7" name="Rectangle 6"/>
          <p:cNvSpPr/>
          <p:nvPr/>
        </p:nvSpPr>
        <p:spPr>
          <a:xfrm>
            <a:off x="381000" y="2247900"/>
            <a:ext cx="5638800" cy="369332"/>
          </a:xfrm>
          <a:prstGeom prst="rect">
            <a:avLst/>
          </a:prstGeom>
        </p:spPr>
        <p:txBody>
          <a:bodyPr wrap="square">
            <a:spAutoFit/>
          </a:bodyPr>
          <a:lstStyle/>
          <a:p>
            <a:r>
              <a:rPr lang="en-US" b="1" dirty="0" smtClean="0">
                <a:solidFill>
                  <a:srgbClr val="3399FF"/>
                </a:solidFill>
                <a:latin typeface="Arial Narrow" pitchFamily="34" charset="0"/>
              </a:rPr>
              <a:t>Main Production Server is located in Bangkok Data Center</a:t>
            </a:r>
          </a:p>
        </p:txBody>
      </p:sp>
      <p:sp>
        <p:nvSpPr>
          <p:cNvPr id="8" name="Rectangle 7"/>
          <p:cNvSpPr/>
          <p:nvPr/>
        </p:nvSpPr>
        <p:spPr>
          <a:xfrm>
            <a:off x="3352800" y="1104900"/>
            <a:ext cx="2932213" cy="369332"/>
          </a:xfrm>
          <a:prstGeom prst="rect">
            <a:avLst/>
          </a:prstGeom>
        </p:spPr>
        <p:txBody>
          <a:bodyPr wrap="none">
            <a:spAutoFit/>
          </a:bodyPr>
          <a:lstStyle/>
          <a:p>
            <a:r>
              <a:rPr lang="en-US" b="1" dirty="0" smtClean="0">
                <a:solidFill>
                  <a:srgbClr val="3399FF"/>
                </a:solidFill>
                <a:latin typeface="Arial Narrow" pitchFamily="34" charset="0"/>
              </a:rPr>
              <a:t>Secure your data on the Cloud</a:t>
            </a:r>
          </a:p>
        </p:txBody>
      </p:sp>
      <p:sp>
        <p:nvSpPr>
          <p:cNvPr id="9" name="Rectangle 8"/>
          <p:cNvSpPr/>
          <p:nvPr/>
        </p:nvSpPr>
        <p:spPr>
          <a:xfrm>
            <a:off x="1066800" y="4686300"/>
            <a:ext cx="4560864" cy="369332"/>
          </a:xfrm>
          <a:prstGeom prst="rect">
            <a:avLst/>
          </a:prstGeom>
        </p:spPr>
        <p:txBody>
          <a:bodyPr wrap="none">
            <a:spAutoFit/>
          </a:bodyPr>
          <a:lstStyle/>
          <a:p>
            <a:r>
              <a:rPr lang="en-US" b="1" dirty="0" smtClean="0">
                <a:solidFill>
                  <a:srgbClr val="3399FF"/>
                </a:solidFill>
                <a:latin typeface="Arial Narrow" pitchFamily="34" charset="0"/>
              </a:rPr>
              <a:t>Disaster Recovery Server is based on Singapore</a:t>
            </a:r>
            <a:endParaRPr lang="en-US" b="1" dirty="0">
              <a:solidFill>
                <a:srgbClr val="3399FF"/>
              </a:solidFill>
              <a:latin typeface="Arial Narrow" pitchFamily="34" charset="0"/>
            </a:endParaRPr>
          </a:p>
        </p:txBody>
      </p:sp>
      <p:cxnSp>
        <p:nvCxnSpPr>
          <p:cNvPr id="11" name="Straight Connector 10"/>
          <p:cNvCxnSpPr/>
          <p:nvPr/>
        </p:nvCxnSpPr>
        <p:spPr>
          <a:xfrm>
            <a:off x="457200" y="2628900"/>
            <a:ext cx="5715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352800" y="1485900"/>
            <a:ext cx="304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143000" y="5067300"/>
            <a:ext cx="472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867400" y="4152900"/>
            <a:ext cx="533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172200" y="26289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6400800" y="1485900"/>
            <a:ext cx="1371600" cy="121920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228600" y="3543300"/>
            <a:ext cx="5230919" cy="369332"/>
          </a:xfrm>
          <a:prstGeom prst="rect">
            <a:avLst/>
          </a:prstGeom>
        </p:spPr>
        <p:txBody>
          <a:bodyPr wrap="none">
            <a:spAutoFit/>
          </a:bodyPr>
          <a:lstStyle/>
          <a:p>
            <a:r>
              <a:rPr lang="en-US" b="1" dirty="0" smtClean="0">
                <a:solidFill>
                  <a:srgbClr val="3399FF"/>
                </a:solidFill>
                <a:latin typeface="Arial Narrow" pitchFamily="34" charset="0"/>
              </a:rPr>
              <a:t>Automatically Nightly backup to Disaster Recovery Site </a:t>
            </a:r>
          </a:p>
        </p:txBody>
      </p:sp>
      <p:cxnSp>
        <p:nvCxnSpPr>
          <p:cNvPr id="26" name="Straight Connector 25"/>
          <p:cNvCxnSpPr/>
          <p:nvPr/>
        </p:nvCxnSpPr>
        <p:spPr>
          <a:xfrm>
            <a:off x="304800" y="3924300"/>
            <a:ext cx="5486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sinlappa\Desktop\NBL\View Xpress\relax-1920x1080.jpg"/>
          <p:cNvPicPr>
            <a:picLocks noChangeAspect="1" noChangeArrowheads="1"/>
          </p:cNvPicPr>
          <p:nvPr/>
        </p:nvPicPr>
        <p:blipFill>
          <a:blip r:embed="rId3" cstate="print">
            <a:lum contrast="10000"/>
          </a:blip>
          <a:srcRect l="1235" t="3040" r="5556" b="15792"/>
          <a:stretch>
            <a:fillRect/>
          </a:stretch>
        </p:blipFill>
        <p:spPr bwMode="auto">
          <a:xfrm>
            <a:off x="0" y="952500"/>
            <a:ext cx="9144000" cy="4762500"/>
          </a:xfrm>
          <a:prstGeom prst="rect">
            <a:avLst/>
          </a:prstGeom>
          <a:noFill/>
        </p:spPr>
      </p:pic>
      <p:sp>
        <p:nvSpPr>
          <p:cNvPr id="5" name="TextBox 4"/>
          <p:cNvSpPr txBox="1"/>
          <p:nvPr/>
        </p:nvSpPr>
        <p:spPr>
          <a:xfrm>
            <a:off x="304800" y="266700"/>
            <a:ext cx="1745991" cy="461665"/>
          </a:xfrm>
          <a:prstGeom prst="rect">
            <a:avLst/>
          </a:prstGeom>
          <a:noFill/>
        </p:spPr>
        <p:txBody>
          <a:bodyPr wrap="none" rtlCol="0">
            <a:spAutoFit/>
          </a:bodyPr>
          <a:lstStyle/>
          <a:p>
            <a:r>
              <a:rPr lang="en-US" sz="2400" b="1" dirty="0" smtClean="0">
                <a:latin typeface="Arial Narrow" pitchFamily="34" charset="0"/>
              </a:rPr>
              <a:t>OUR  </a:t>
            </a:r>
            <a:r>
              <a:rPr lang="en-US" sz="2400" b="1" dirty="0" smtClean="0">
                <a:solidFill>
                  <a:srgbClr val="0066FF"/>
                </a:solidFill>
                <a:latin typeface="Arial Narrow" pitchFamily="34" charset="0"/>
              </a:rPr>
              <a:t>VISION</a:t>
            </a:r>
            <a:endParaRPr lang="en-US" sz="2400" b="1" dirty="0">
              <a:solidFill>
                <a:srgbClr val="0066FF"/>
              </a:solidFill>
              <a:latin typeface="Arial Narrow" pitchFamily="34" charset="0"/>
            </a:endParaRPr>
          </a:p>
        </p:txBody>
      </p:sp>
      <p:cxnSp>
        <p:nvCxnSpPr>
          <p:cNvPr id="6" name="Straight Connector 5"/>
          <p:cNvCxnSpPr/>
          <p:nvPr/>
        </p:nvCxnSpPr>
        <p:spPr>
          <a:xfrm flipV="1">
            <a:off x="381000" y="754910"/>
            <a:ext cx="1096926" cy="2659"/>
          </a:xfrm>
          <a:prstGeom prst="line">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sp>
        <p:nvSpPr>
          <p:cNvPr id="7" name="Arc 6"/>
          <p:cNvSpPr/>
          <p:nvPr/>
        </p:nvSpPr>
        <p:spPr>
          <a:xfrm rot="20605371">
            <a:off x="1593417" y="1519011"/>
            <a:ext cx="3663543" cy="1554480"/>
          </a:xfrm>
          <a:prstGeom prst="arc">
            <a:avLst>
              <a:gd name="adj1" fmla="val 16200000"/>
              <a:gd name="adj2" fmla="val 21219588"/>
            </a:avLst>
          </a:prstGeom>
          <a:ln w="3810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p:cNvSpPr txBox="1"/>
          <p:nvPr/>
        </p:nvSpPr>
        <p:spPr>
          <a:xfrm>
            <a:off x="4120742" y="1739325"/>
            <a:ext cx="5064384" cy="584775"/>
          </a:xfrm>
          <a:prstGeom prst="rect">
            <a:avLst/>
          </a:prstGeom>
          <a:noFill/>
        </p:spPr>
        <p:txBody>
          <a:bodyPr wrap="square" rtlCol="0">
            <a:spAutoFit/>
          </a:bodyPr>
          <a:lstStyle/>
          <a:p>
            <a:r>
              <a:rPr lang="en-US" dirty="0" smtClean="0">
                <a:solidFill>
                  <a:schemeClr val="bg1"/>
                </a:solidFill>
                <a:latin typeface="MV Boli" pitchFamily="2" charset="0"/>
                <a:cs typeface="MV Boli" pitchFamily="2" charset="0"/>
              </a:rPr>
              <a:t>Cloud Technology</a:t>
            </a:r>
          </a:p>
          <a:p>
            <a:r>
              <a:rPr lang="en-US" sz="1400" dirty="0" smtClean="0">
                <a:solidFill>
                  <a:schemeClr val="bg1"/>
                </a:solidFill>
                <a:latin typeface="MV Boli" pitchFamily="2" charset="0"/>
                <a:cs typeface="MV Boli" pitchFamily="2" charset="0"/>
              </a:rPr>
              <a:t>Supporting multiple businesses or branches</a:t>
            </a:r>
            <a:endParaRPr lang="en-US" sz="1400" dirty="0">
              <a:solidFill>
                <a:schemeClr val="bg1"/>
              </a:solidFill>
              <a:latin typeface="MV Boli" pitchFamily="2" charset="0"/>
              <a:cs typeface="MV Boli" pitchFamily="2" charset="0"/>
            </a:endParaRPr>
          </a:p>
        </p:txBody>
      </p:sp>
      <p:sp>
        <p:nvSpPr>
          <p:cNvPr id="9" name="TextBox 8"/>
          <p:cNvSpPr txBox="1"/>
          <p:nvPr/>
        </p:nvSpPr>
        <p:spPr>
          <a:xfrm>
            <a:off x="457200" y="3009900"/>
            <a:ext cx="5748608" cy="584775"/>
          </a:xfrm>
          <a:prstGeom prst="rect">
            <a:avLst/>
          </a:prstGeom>
          <a:noFill/>
        </p:spPr>
        <p:txBody>
          <a:bodyPr wrap="square" rtlCol="0">
            <a:spAutoFit/>
          </a:bodyPr>
          <a:lstStyle/>
          <a:p>
            <a:r>
              <a:rPr lang="en-US" dirty="0" smtClean="0">
                <a:solidFill>
                  <a:srgbClr val="C00000"/>
                </a:solidFill>
                <a:latin typeface="MV Boli" pitchFamily="2" charset="0"/>
                <a:cs typeface="MV Boli" pitchFamily="2" charset="0"/>
              </a:rPr>
              <a:t>Manage your businesses from anywhere</a:t>
            </a:r>
          </a:p>
          <a:p>
            <a:r>
              <a:rPr lang="en-US" sz="1400" dirty="0" smtClean="0">
                <a:solidFill>
                  <a:srgbClr val="C00000"/>
                </a:solidFill>
                <a:latin typeface="MV Boli" pitchFamily="2" charset="0"/>
                <a:cs typeface="MV Boli" pitchFamily="2" charset="0"/>
              </a:rPr>
              <a:t>Online from your </a:t>
            </a:r>
            <a:r>
              <a:rPr lang="en-US" sz="1400" dirty="0" err="1" smtClean="0">
                <a:solidFill>
                  <a:srgbClr val="C00000"/>
                </a:solidFill>
                <a:latin typeface="MV Boli" pitchFamily="2" charset="0"/>
                <a:cs typeface="MV Boli" pitchFamily="2" charset="0"/>
              </a:rPr>
              <a:t>iPad</a:t>
            </a:r>
            <a:r>
              <a:rPr lang="en-US" sz="1400" dirty="0" smtClean="0">
                <a:solidFill>
                  <a:srgbClr val="C00000"/>
                </a:solidFill>
                <a:latin typeface="MV Boli" pitchFamily="2" charset="0"/>
                <a:cs typeface="MV Boli" pitchFamily="2" charset="0"/>
              </a:rPr>
              <a:t>, </a:t>
            </a:r>
            <a:r>
              <a:rPr lang="en-US" sz="1400" dirty="0" err="1" smtClean="0">
                <a:solidFill>
                  <a:srgbClr val="C00000"/>
                </a:solidFill>
                <a:latin typeface="MV Boli" pitchFamily="2" charset="0"/>
                <a:cs typeface="MV Boli" pitchFamily="2" charset="0"/>
              </a:rPr>
              <a:t>iPhone</a:t>
            </a:r>
            <a:r>
              <a:rPr lang="en-US" sz="1400" dirty="0" smtClean="0">
                <a:solidFill>
                  <a:srgbClr val="C00000"/>
                </a:solidFill>
                <a:latin typeface="MV Boli" pitchFamily="2" charset="0"/>
                <a:cs typeface="MV Boli" pitchFamily="2" charset="0"/>
              </a:rPr>
              <a:t>, Android device</a:t>
            </a:r>
            <a:endParaRPr lang="en-US" sz="1400" dirty="0">
              <a:solidFill>
                <a:srgbClr val="C00000"/>
              </a:solidFill>
              <a:latin typeface="MV Boli" pitchFamily="2" charset="0"/>
              <a:cs typeface="MV Boli" pitchFamily="2" charset="0"/>
            </a:endParaRPr>
          </a:p>
        </p:txBody>
      </p:sp>
      <p:sp>
        <p:nvSpPr>
          <p:cNvPr id="10" name="Arc 9"/>
          <p:cNvSpPr/>
          <p:nvPr/>
        </p:nvSpPr>
        <p:spPr>
          <a:xfrm>
            <a:off x="2895600" y="3131820"/>
            <a:ext cx="3663543" cy="1554480"/>
          </a:xfrm>
          <a:prstGeom prst="arc">
            <a:avLst>
              <a:gd name="adj1" fmla="val 17284066"/>
              <a:gd name="adj2" fmla="val 21219588"/>
            </a:avLst>
          </a:prstGeom>
          <a:ln w="381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Rounded Rectangle 10"/>
          <p:cNvSpPr/>
          <p:nvPr/>
        </p:nvSpPr>
        <p:spPr>
          <a:xfrm>
            <a:off x="5105400" y="0"/>
            <a:ext cx="1188720" cy="1188720"/>
          </a:xfrm>
          <a:prstGeom prst="roundRect">
            <a:avLst>
              <a:gd name="adj" fmla="val 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latin typeface="Arial Narrow" pitchFamily="34" charset="0"/>
              </a:rPr>
              <a:t>Work Anywhere</a:t>
            </a:r>
            <a:endParaRPr lang="en-US" sz="1600" b="1" i="1" dirty="0">
              <a:latin typeface="Arial Narrow" pitchFamily="34" charset="0"/>
            </a:endParaRPr>
          </a:p>
        </p:txBody>
      </p:sp>
      <p:sp>
        <p:nvSpPr>
          <p:cNvPr id="12" name="Rounded Rectangle 11"/>
          <p:cNvSpPr/>
          <p:nvPr/>
        </p:nvSpPr>
        <p:spPr>
          <a:xfrm>
            <a:off x="6542567" y="0"/>
            <a:ext cx="1188720" cy="118872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latin typeface="Arial Narrow" pitchFamily="34" charset="0"/>
              </a:rPr>
              <a:t>From </a:t>
            </a:r>
          </a:p>
          <a:p>
            <a:pPr algn="ctr"/>
            <a:r>
              <a:rPr lang="en-US" sz="1600" b="1" i="1" dirty="0" smtClean="0">
                <a:latin typeface="Arial Narrow" pitchFamily="34" charset="0"/>
              </a:rPr>
              <a:t>Any Device</a:t>
            </a:r>
            <a:endParaRPr lang="en-US" sz="1600" b="1" i="1" dirty="0">
              <a:latin typeface="Arial Narrow" pitchFamily="34" charset="0"/>
            </a:endParaRPr>
          </a:p>
        </p:txBody>
      </p:sp>
      <p:sp>
        <p:nvSpPr>
          <p:cNvPr id="13" name="Rounded Rectangle 12"/>
          <p:cNvSpPr/>
          <p:nvPr/>
        </p:nvSpPr>
        <p:spPr>
          <a:xfrm>
            <a:off x="7955280" y="0"/>
            <a:ext cx="1188720" cy="1188720"/>
          </a:xfrm>
          <a:prstGeom prst="roundRect">
            <a:avLst>
              <a:gd name="adj" fmla="val 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i="1" dirty="0" smtClean="0">
                <a:latin typeface="Arial Narrow" pitchFamily="34" charset="0"/>
              </a:rPr>
              <a:t>Collaborate</a:t>
            </a:r>
          </a:p>
          <a:p>
            <a:pPr algn="ctr"/>
            <a:r>
              <a:rPr lang="en-US" sz="1600" b="1" i="1" dirty="0" smtClean="0">
                <a:latin typeface="Arial Narrow" pitchFamily="34" charset="0"/>
              </a:rPr>
              <a:t>Anytime</a:t>
            </a:r>
            <a:endParaRPr lang="en-US" sz="1600" dirty="0">
              <a:latin typeface="Arial Narrow"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b="4317"/>
          <a:stretch>
            <a:fillRect/>
          </a:stretch>
        </p:blipFill>
        <p:spPr bwMode="auto">
          <a:xfrm>
            <a:off x="0" y="148223"/>
            <a:ext cx="9144000" cy="4919077"/>
          </a:xfrm>
          <a:prstGeom prst="rect">
            <a:avLst/>
          </a:prstGeom>
          <a:noFill/>
          <a:ln w="9525">
            <a:noFill/>
            <a:miter lim="800000"/>
            <a:headEnd/>
            <a:tailEnd/>
          </a:ln>
        </p:spPr>
      </p:pic>
      <p:sp>
        <p:nvSpPr>
          <p:cNvPr id="5" name="Rectangle 4"/>
          <p:cNvSpPr/>
          <p:nvPr/>
        </p:nvSpPr>
        <p:spPr>
          <a:xfrm>
            <a:off x="446567" y="539601"/>
            <a:ext cx="8686800" cy="152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4" cstate="print"/>
          <a:srcRect/>
          <a:stretch>
            <a:fillRect/>
          </a:stretch>
        </p:blipFill>
        <p:spPr bwMode="auto">
          <a:xfrm>
            <a:off x="457200" y="1028700"/>
            <a:ext cx="4572000" cy="487866"/>
          </a:xfrm>
          <a:prstGeom prst="rect">
            <a:avLst/>
          </a:prstGeom>
          <a:noFill/>
          <a:ln w="9525">
            <a:noFill/>
            <a:miter lim="800000"/>
            <a:headEnd/>
            <a:tailEnd/>
          </a:ln>
        </p:spPr>
      </p:pic>
      <p:sp>
        <p:nvSpPr>
          <p:cNvPr id="7" name="Oval 6"/>
          <p:cNvSpPr/>
          <p:nvPr/>
        </p:nvSpPr>
        <p:spPr>
          <a:xfrm>
            <a:off x="304800" y="800100"/>
            <a:ext cx="1295400"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endCxn id="7" idx="0"/>
          </p:cNvCxnSpPr>
          <p:nvPr/>
        </p:nvCxnSpPr>
        <p:spPr>
          <a:xfrm flipH="1">
            <a:off x="952500" y="495300"/>
            <a:ext cx="114300" cy="3048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410200" y="4076700"/>
            <a:ext cx="1891865" cy="369332"/>
          </a:xfrm>
          <a:prstGeom prst="rect">
            <a:avLst/>
          </a:prstGeom>
          <a:noFill/>
          <a:ln w="28575">
            <a:solidFill>
              <a:srgbClr val="FF0000"/>
            </a:solidFill>
          </a:ln>
        </p:spPr>
        <p:txBody>
          <a:bodyPr wrap="none" rtlCol="0">
            <a:spAutoFit/>
          </a:bodyPr>
          <a:lstStyle/>
          <a:p>
            <a:r>
              <a:rPr lang="en-US" b="1" dirty="0" smtClean="0">
                <a:solidFill>
                  <a:srgbClr val="FF0000"/>
                </a:solidFill>
                <a:latin typeface="Arial Narrow" pitchFamily="34" charset="0"/>
              </a:rPr>
              <a:t>Password Encrypt </a:t>
            </a:r>
            <a:endParaRPr lang="en-US" b="1" dirty="0">
              <a:solidFill>
                <a:srgbClr val="FF0000"/>
              </a:solidFill>
              <a:latin typeface="Arial Narrow" pitchFamily="34" charset="0"/>
            </a:endParaRPr>
          </a:p>
        </p:txBody>
      </p:sp>
      <p:cxnSp>
        <p:nvCxnSpPr>
          <p:cNvPr id="12" name="Straight Connector 11"/>
          <p:cNvCxnSpPr>
            <a:stCxn id="10" idx="1"/>
          </p:cNvCxnSpPr>
          <p:nvPr/>
        </p:nvCxnSpPr>
        <p:spPr>
          <a:xfrm flipH="1" flipV="1">
            <a:off x="4572000" y="3086100"/>
            <a:ext cx="838200" cy="117526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Users\sinlappa\Desktop\IMG_0704.JPG"/>
          <p:cNvPicPr>
            <a:picLocks noChangeAspect="1" noChangeArrowheads="1"/>
          </p:cNvPicPr>
          <p:nvPr/>
        </p:nvPicPr>
        <p:blipFill>
          <a:blip r:embed="rId2" cstate="print"/>
          <a:srcRect t="65471" b="3581"/>
          <a:stretch>
            <a:fillRect/>
          </a:stretch>
        </p:blipFill>
        <p:spPr bwMode="auto">
          <a:xfrm>
            <a:off x="4648200" y="3162300"/>
            <a:ext cx="4191000" cy="2304671"/>
          </a:xfrm>
          <a:prstGeom prst="rect">
            <a:avLst/>
          </a:prstGeom>
          <a:noFill/>
        </p:spPr>
      </p:pic>
      <p:pic>
        <p:nvPicPr>
          <p:cNvPr id="5" name="Picture 6" descr="C:\Users\sinlappa\Desktop\IMG_0704.JPG"/>
          <p:cNvPicPr>
            <a:picLocks noChangeAspect="1" noChangeArrowheads="1"/>
          </p:cNvPicPr>
          <p:nvPr/>
        </p:nvPicPr>
        <p:blipFill>
          <a:blip r:embed="rId2" cstate="print"/>
          <a:srcRect b="35426"/>
          <a:stretch>
            <a:fillRect/>
          </a:stretch>
        </p:blipFill>
        <p:spPr bwMode="auto">
          <a:xfrm>
            <a:off x="228600" y="495300"/>
            <a:ext cx="4343400" cy="4983662"/>
          </a:xfrm>
          <a:prstGeom prst="rect">
            <a:avLst/>
          </a:prstGeom>
          <a:noFill/>
        </p:spPr>
      </p:pic>
      <p:grpSp>
        <p:nvGrpSpPr>
          <p:cNvPr id="6" name="Group 5"/>
          <p:cNvGrpSpPr/>
          <p:nvPr/>
        </p:nvGrpSpPr>
        <p:grpSpPr>
          <a:xfrm>
            <a:off x="4495800" y="190501"/>
            <a:ext cx="4343400" cy="2819400"/>
            <a:chOff x="381000" y="266699"/>
            <a:chExt cx="7227983" cy="4572001"/>
          </a:xfrm>
        </p:grpSpPr>
        <p:pic>
          <p:nvPicPr>
            <p:cNvPr id="7" name="Picture 5" descr="C:\Users\sinlappa\Dropbox\Brochure+Presentation+Context\Check Stock Pro\CSP for facebook\data\IPhone_6S_Rose_Gold.png"/>
            <p:cNvPicPr>
              <a:picLocks noChangeAspect="1" noChangeArrowheads="1"/>
            </p:cNvPicPr>
            <p:nvPr/>
          </p:nvPicPr>
          <p:blipFill>
            <a:blip r:embed="rId3" cstate="print">
              <a:lum contrast="10000"/>
            </a:blip>
            <a:srcRect/>
            <a:stretch>
              <a:fillRect/>
            </a:stretch>
          </p:blipFill>
          <p:spPr bwMode="auto">
            <a:xfrm>
              <a:off x="2859768" y="266701"/>
              <a:ext cx="2312169" cy="4571999"/>
            </a:xfrm>
            <a:prstGeom prst="rect">
              <a:avLst/>
            </a:prstGeom>
            <a:noFill/>
          </p:spPr>
        </p:pic>
        <p:pic>
          <p:nvPicPr>
            <p:cNvPr id="8" name="Picture 5" descr="C:\Users\sinlappa\Dropbox\Brochure+Presentation+Context\Check Stock Pro\CSP for facebook\data\IPhone_6S_Rose_Gold.png"/>
            <p:cNvPicPr>
              <a:picLocks noChangeAspect="1" noChangeArrowheads="1"/>
            </p:cNvPicPr>
            <p:nvPr/>
          </p:nvPicPr>
          <p:blipFill>
            <a:blip r:embed="rId3" cstate="print">
              <a:lum contrast="10000"/>
            </a:blip>
            <a:srcRect/>
            <a:stretch>
              <a:fillRect/>
            </a:stretch>
          </p:blipFill>
          <p:spPr bwMode="auto">
            <a:xfrm>
              <a:off x="5296814" y="266700"/>
              <a:ext cx="2312169" cy="4572000"/>
            </a:xfrm>
            <a:prstGeom prst="rect">
              <a:avLst/>
            </a:prstGeom>
            <a:noFill/>
          </p:spPr>
        </p:pic>
        <p:pic>
          <p:nvPicPr>
            <p:cNvPr id="9" name="Picture 5" descr="C:\Users\sinlappa\Dropbox\Brochure+Presentation+Context\Check Stock Pro\CSP for facebook\data\IPhone_6S_Rose_Gold.png"/>
            <p:cNvPicPr>
              <a:picLocks noChangeAspect="1" noChangeArrowheads="1"/>
            </p:cNvPicPr>
            <p:nvPr/>
          </p:nvPicPr>
          <p:blipFill>
            <a:blip r:embed="rId3" cstate="print">
              <a:lum contrast="10000"/>
            </a:blip>
            <a:srcRect/>
            <a:stretch>
              <a:fillRect/>
            </a:stretch>
          </p:blipFill>
          <p:spPr bwMode="auto">
            <a:xfrm>
              <a:off x="381000" y="266699"/>
              <a:ext cx="2312169" cy="4572000"/>
            </a:xfrm>
            <a:prstGeom prst="rect">
              <a:avLst/>
            </a:prstGeom>
            <a:noFill/>
          </p:spPr>
        </p:pic>
        <p:pic>
          <p:nvPicPr>
            <p:cNvPr id="10" name="Picture 2" descr="C:\Users\sinlappa\Desktop\IMG_0839.JPG"/>
            <p:cNvPicPr>
              <a:picLocks noChangeAspect="1" noChangeArrowheads="1"/>
            </p:cNvPicPr>
            <p:nvPr/>
          </p:nvPicPr>
          <p:blipFill>
            <a:blip r:embed="rId4" cstate="print"/>
            <a:srcRect/>
            <a:stretch>
              <a:fillRect/>
            </a:stretch>
          </p:blipFill>
          <p:spPr bwMode="auto">
            <a:xfrm>
              <a:off x="5511000" y="811117"/>
              <a:ext cx="1957589" cy="3474720"/>
            </a:xfrm>
            <a:prstGeom prst="rect">
              <a:avLst/>
            </a:prstGeom>
            <a:noFill/>
            <a:ln w="3175">
              <a:solidFill>
                <a:schemeClr val="tx1"/>
              </a:solidFill>
            </a:ln>
          </p:spPr>
        </p:pic>
        <p:pic>
          <p:nvPicPr>
            <p:cNvPr id="11" name="Picture 3" descr="C:\Users\sinlappa\Desktop\IMG_0840.JPG"/>
            <p:cNvPicPr>
              <a:picLocks noChangeAspect="1" noChangeArrowheads="1"/>
            </p:cNvPicPr>
            <p:nvPr/>
          </p:nvPicPr>
          <p:blipFill>
            <a:blip r:embed="rId5" cstate="print"/>
            <a:srcRect/>
            <a:stretch>
              <a:fillRect/>
            </a:stretch>
          </p:blipFill>
          <p:spPr bwMode="auto">
            <a:xfrm>
              <a:off x="590550" y="809624"/>
              <a:ext cx="1957588" cy="3474720"/>
            </a:xfrm>
            <a:prstGeom prst="rect">
              <a:avLst/>
            </a:prstGeom>
            <a:noFill/>
            <a:ln>
              <a:solidFill>
                <a:schemeClr val="tx1"/>
              </a:solidFill>
            </a:ln>
          </p:spPr>
        </p:pic>
        <p:pic>
          <p:nvPicPr>
            <p:cNvPr id="12" name="Picture 4" descr="C:\Users\sinlappa\Desktop\IMG_0841.JPG"/>
            <p:cNvPicPr>
              <a:picLocks noChangeAspect="1" noChangeArrowheads="1"/>
            </p:cNvPicPr>
            <p:nvPr/>
          </p:nvPicPr>
          <p:blipFill>
            <a:blip r:embed="rId6" cstate="print"/>
            <a:srcRect/>
            <a:stretch>
              <a:fillRect/>
            </a:stretch>
          </p:blipFill>
          <p:spPr bwMode="auto">
            <a:xfrm>
              <a:off x="3073128" y="800101"/>
              <a:ext cx="1961811" cy="3474721"/>
            </a:xfrm>
            <a:prstGeom prst="rect">
              <a:avLst/>
            </a:prstGeom>
            <a:noFill/>
            <a:ln>
              <a:solidFill>
                <a:schemeClr val="tx1"/>
              </a:solidFill>
            </a:ln>
          </p:spPr>
        </p:pic>
      </p:grpSp>
      <p:pic>
        <p:nvPicPr>
          <p:cNvPr id="13" name="Picture 12" descr="C:\Users\sinlappa\Desktop\NBL\Borchure\logo\EZY HR.gif"/>
          <p:cNvPicPr>
            <a:picLocks noChangeAspect="1" noChangeArrowheads="1"/>
          </p:cNvPicPr>
          <p:nvPr/>
        </p:nvPicPr>
        <p:blipFill>
          <a:blip r:embed="rId7" cstate="print"/>
          <a:srcRect/>
          <a:stretch>
            <a:fillRect/>
          </a:stretch>
        </p:blipFill>
        <p:spPr bwMode="auto">
          <a:xfrm>
            <a:off x="1066800" y="114300"/>
            <a:ext cx="980459" cy="800100"/>
          </a:xfrm>
          <a:prstGeom prst="rect">
            <a:avLst/>
          </a:prstGeom>
          <a:noFill/>
        </p:spPr>
      </p:pic>
      <p:sp>
        <p:nvSpPr>
          <p:cNvPr id="14" name="TextBox 13"/>
          <p:cNvSpPr txBox="1"/>
          <p:nvPr/>
        </p:nvSpPr>
        <p:spPr>
          <a:xfrm>
            <a:off x="2209380" y="552390"/>
            <a:ext cx="2210220" cy="400110"/>
          </a:xfrm>
          <a:prstGeom prst="rect">
            <a:avLst/>
          </a:prstGeom>
          <a:noFill/>
        </p:spPr>
        <p:txBody>
          <a:bodyPr wrap="none" rtlCol="0">
            <a:spAutoFit/>
          </a:bodyPr>
          <a:lstStyle/>
          <a:p>
            <a:r>
              <a:rPr lang="en-US" sz="2000" b="1" dirty="0" smtClean="0">
                <a:solidFill>
                  <a:srgbClr val="00B0F0"/>
                </a:solidFill>
              </a:rPr>
              <a:t>Mobile Application</a:t>
            </a:r>
            <a:endParaRPr lang="en-US" sz="2000" b="1" dirty="0">
              <a:solidFill>
                <a:srgbClr val="00B0F0"/>
              </a:solidFill>
            </a:endParaRPr>
          </a:p>
        </p:txBody>
      </p:sp>
      <p:pic>
        <p:nvPicPr>
          <p:cNvPr id="15" name="Picture 4" descr="http://www.class120.com/wp-content/uploads/Android-App-Store-logos.png"/>
          <p:cNvPicPr>
            <a:picLocks noChangeAspect="1" noChangeArrowheads="1"/>
          </p:cNvPicPr>
          <p:nvPr/>
        </p:nvPicPr>
        <p:blipFill>
          <a:blip r:embed="rId8" cstate="print"/>
          <a:srcRect/>
          <a:stretch>
            <a:fillRect/>
          </a:stretch>
        </p:blipFill>
        <p:spPr bwMode="auto">
          <a:xfrm>
            <a:off x="2350763" y="1028700"/>
            <a:ext cx="1905000" cy="1295401"/>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0" y="0"/>
            <a:ext cx="4572000" cy="2857500"/>
          </a:xfrm>
          <a:prstGeom prst="roundRect">
            <a:avLst>
              <a:gd name="adj" fmla="val 0"/>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ounded Rectangle 4"/>
          <p:cNvSpPr/>
          <p:nvPr/>
        </p:nvSpPr>
        <p:spPr>
          <a:xfrm>
            <a:off x="4572000" y="0"/>
            <a:ext cx="4572000" cy="2857500"/>
          </a:xfrm>
          <a:prstGeom prst="roundRect">
            <a:avLst>
              <a:gd name="adj"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5"/>
          <p:cNvSpPr/>
          <p:nvPr/>
        </p:nvSpPr>
        <p:spPr>
          <a:xfrm>
            <a:off x="0" y="2857500"/>
            <a:ext cx="4572000" cy="2857500"/>
          </a:xfrm>
          <a:prstGeom prst="roundRect">
            <a:avLst>
              <a:gd name="adj" fmla="val 0"/>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4572000" y="2857500"/>
            <a:ext cx="4572000" cy="2857500"/>
          </a:xfrm>
          <a:prstGeom prst="roundRect">
            <a:avLst>
              <a:gd name="adj" fmla="val 0"/>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descr="C:\Users\sinlappa\Desktop\NBL\Borchure\logo\EZY HR.gif"/>
          <p:cNvPicPr>
            <a:picLocks noChangeAspect="1" noChangeArrowheads="1"/>
          </p:cNvPicPr>
          <p:nvPr/>
        </p:nvPicPr>
        <p:blipFill>
          <a:blip r:embed="rId3" cstate="print"/>
          <a:srcRect/>
          <a:stretch>
            <a:fillRect/>
          </a:stretch>
        </p:blipFill>
        <p:spPr bwMode="auto">
          <a:xfrm>
            <a:off x="5638800" y="453248"/>
            <a:ext cx="2514600" cy="2052032"/>
          </a:xfrm>
          <a:prstGeom prst="rect">
            <a:avLst/>
          </a:prstGeom>
          <a:noFill/>
        </p:spPr>
      </p:pic>
      <p:pic>
        <p:nvPicPr>
          <p:cNvPr id="9" name="Picture 5" descr="C:\Users\sinlappa\Desktop\NBL\Borchure\logo\Ezy_Fleet_LOGO_for_sticker.png"/>
          <p:cNvPicPr>
            <a:picLocks noChangeAspect="1" noChangeArrowheads="1"/>
          </p:cNvPicPr>
          <p:nvPr/>
        </p:nvPicPr>
        <p:blipFill>
          <a:blip r:embed="rId4" cstate="print"/>
          <a:srcRect/>
          <a:stretch>
            <a:fillRect/>
          </a:stretch>
        </p:blipFill>
        <p:spPr bwMode="auto">
          <a:xfrm>
            <a:off x="457199" y="876300"/>
            <a:ext cx="3505201" cy="878158"/>
          </a:xfrm>
          <a:prstGeom prst="rect">
            <a:avLst/>
          </a:prstGeom>
          <a:noFill/>
        </p:spPr>
      </p:pic>
      <p:pic>
        <p:nvPicPr>
          <p:cNvPr id="1026" name="Picture 2" descr="C:\Users\sinlappa\Dropbox\Brochure+Presentation+Context\Check Stock Pro\CheckstockPRO-NewLogo.png"/>
          <p:cNvPicPr>
            <a:picLocks noChangeAspect="1" noChangeArrowheads="1"/>
          </p:cNvPicPr>
          <p:nvPr/>
        </p:nvPicPr>
        <p:blipFill>
          <a:blip r:embed="rId5" cstate="print"/>
          <a:srcRect/>
          <a:stretch>
            <a:fillRect/>
          </a:stretch>
        </p:blipFill>
        <p:spPr bwMode="auto">
          <a:xfrm>
            <a:off x="4876800" y="3680550"/>
            <a:ext cx="3994150" cy="853350"/>
          </a:xfrm>
          <a:prstGeom prst="rect">
            <a:avLst/>
          </a:prstGeom>
          <a:noFill/>
        </p:spPr>
      </p:pic>
      <p:pic>
        <p:nvPicPr>
          <p:cNvPr id="2" name="Picture 2" descr="C:\Users\sinlappa\Dropbox\Brochure+Presentation+Context\EZY-EXPENSE\4149872546015.jpg"/>
          <p:cNvPicPr>
            <a:picLocks noChangeAspect="1" noChangeArrowheads="1"/>
          </p:cNvPicPr>
          <p:nvPr/>
        </p:nvPicPr>
        <p:blipFill>
          <a:blip r:embed="rId6" cstate="print"/>
          <a:srcRect/>
          <a:stretch>
            <a:fillRect/>
          </a:stretch>
        </p:blipFill>
        <p:spPr bwMode="auto">
          <a:xfrm>
            <a:off x="1524000" y="3086100"/>
            <a:ext cx="1371600" cy="1371600"/>
          </a:xfrm>
          <a:prstGeom prst="rect">
            <a:avLst/>
          </a:prstGeom>
          <a:noFill/>
        </p:spPr>
      </p:pic>
      <p:sp>
        <p:nvSpPr>
          <p:cNvPr id="11" name="TextBox 10"/>
          <p:cNvSpPr txBox="1"/>
          <p:nvPr/>
        </p:nvSpPr>
        <p:spPr>
          <a:xfrm>
            <a:off x="1023651" y="4457700"/>
            <a:ext cx="2413033" cy="584775"/>
          </a:xfrm>
          <a:prstGeom prst="rect">
            <a:avLst/>
          </a:prstGeom>
          <a:noFill/>
        </p:spPr>
        <p:txBody>
          <a:bodyPr wrap="none" rtlCol="0">
            <a:spAutoFit/>
          </a:bodyPr>
          <a:lstStyle/>
          <a:p>
            <a:r>
              <a:rPr lang="en-US" sz="3200" b="1" dirty="0" smtClean="0">
                <a:solidFill>
                  <a:schemeClr val="bg1"/>
                </a:solidFill>
              </a:rPr>
              <a:t>EZY- Expense</a:t>
            </a:r>
            <a:endParaRPr lang="en-US" sz="3200" b="1"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1811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Narrow" pitchFamily="34" charset="0"/>
              </a:rPr>
              <a:t>Service &amp; Support</a:t>
            </a:r>
            <a:endParaRPr lang="en-US" sz="3600" b="1" dirty="0">
              <a:latin typeface="Arial Narrow" pitchFamily="34" charset="0"/>
            </a:endParaRPr>
          </a:p>
        </p:txBody>
      </p:sp>
      <p:pic>
        <p:nvPicPr>
          <p:cNvPr id="4098" name="Picture 2"/>
          <p:cNvPicPr>
            <a:picLocks noChangeAspect="1" noChangeArrowheads="1"/>
          </p:cNvPicPr>
          <p:nvPr/>
        </p:nvPicPr>
        <p:blipFill>
          <a:blip r:embed="rId3" cstate="print"/>
          <a:srcRect/>
          <a:stretch>
            <a:fillRect/>
          </a:stretch>
        </p:blipFill>
        <p:spPr bwMode="auto">
          <a:xfrm>
            <a:off x="762000" y="1257300"/>
            <a:ext cx="7543800" cy="40978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11811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Narrow" pitchFamily="34" charset="0"/>
              </a:rPr>
              <a:t>Add-</a:t>
            </a:r>
            <a:r>
              <a:rPr lang="en-US" sz="3600" b="1" dirty="0" err="1" smtClean="0">
                <a:latin typeface="Arial Narrow" pitchFamily="34" charset="0"/>
              </a:rPr>
              <a:t>Ons</a:t>
            </a:r>
            <a:endParaRPr lang="en-US" sz="3600" b="1" dirty="0">
              <a:latin typeface="Arial Narrow" pitchFamily="34" charset="0"/>
            </a:endParaRPr>
          </a:p>
        </p:txBody>
      </p:sp>
      <p:grpSp>
        <p:nvGrpSpPr>
          <p:cNvPr id="12" name="Group 11"/>
          <p:cNvGrpSpPr/>
          <p:nvPr/>
        </p:nvGrpSpPr>
        <p:grpSpPr>
          <a:xfrm>
            <a:off x="381000" y="1466790"/>
            <a:ext cx="3733800" cy="2857500"/>
            <a:chOff x="533400" y="1562100"/>
            <a:chExt cx="3733800" cy="2857500"/>
          </a:xfrm>
        </p:grpSpPr>
        <p:pic>
          <p:nvPicPr>
            <p:cNvPr id="5124" name="Picture 4" descr="http://synapsesynergygroup.com/blog/wp-content/uploads/2014/07/cloud_computing.png"/>
            <p:cNvPicPr>
              <a:picLocks noChangeAspect="1" noChangeArrowheads="1"/>
            </p:cNvPicPr>
            <p:nvPr/>
          </p:nvPicPr>
          <p:blipFill>
            <a:blip r:embed="rId3" cstate="print">
              <a:lum contrast="20000"/>
            </a:blip>
            <a:srcRect l="16552" r="15862"/>
            <a:stretch>
              <a:fillRect/>
            </a:stretch>
          </p:blipFill>
          <p:spPr bwMode="auto">
            <a:xfrm>
              <a:off x="533400" y="1562100"/>
              <a:ext cx="3733800" cy="2857500"/>
            </a:xfrm>
            <a:prstGeom prst="rect">
              <a:avLst/>
            </a:prstGeom>
            <a:noFill/>
          </p:spPr>
        </p:pic>
        <p:sp>
          <p:nvSpPr>
            <p:cNvPr id="7" name="TextBox 6"/>
            <p:cNvSpPr txBox="1"/>
            <p:nvPr/>
          </p:nvSpPr>
          <p:spPr>
            <a:xfrm>
              <a:off x="1371600" y="2933700"/>
              <a:ext cx="2249847" cy="523220"/>
            </a:xfrm>
            <a:prstGeom prst="rect">
              <a:avLst/>
            </a:prstGeom>
            <a:noFill/>
          </p:spPr>
          <p:txBody>
            <a:bodyPr wrap="none" rtlCol="0">
              <a:spAutoFit/>
            </a:bodyPr>
            <a:lstStyle/>
            <a:p>
              <a:r>
                <a:rPr lang="en-US" sz="2800" b="1" dirty="0" smtClean="0">
                  <a:solidFill>
                    <a:schemeClr val="bg1"/>
                  </a:solidFill>
                  <a:latin typeface="Arial Narrow" pitchFamily="34" charset="0"/>
                </a:rPr>
                <a:t>Many Add-</a:t>
              </a:r>
              <a:r>
                <a:rPr lang="en-US" sz="2800" b="1" dirty="0" err="1" smtClean="0">
                  <a:solidFill>
                    <a:schemeClr val="bg1"/>
                  </a:solidFill>
                  <a:latin typeface="Arial Narrow" pitchFamily="34" charset="0"/>
                </a:rPr>
                <a:t>Ons</a:t>
              </a:r>
              <a:endParaRPr lang="en-US" sz="2800" b="1" dirty="0">
                <a:solidFill>
                  <a:schemeClr val="bg1"/>
                </a:solidFill>
                <a:latin typeface="Arial Narrow" pitchFamily="34" charset="0"/>
              </a:endParaRPr>
            </a:p>
          </p:txBody>
        </p:sp>
      </p:grpSp>
      <p:sp>
        <p:nvSpPr>
          <p:cNvPr id="8" name="Rectangle 7"/>
          <p:cNvSpPr/>
          <p:nvPr/>
        </p:nvSpPr>
        <p:spPr>
          <a:xfrm>
            <a:off x="4724400" y="1409700"/>
            <a:ext cx="1828800" cy="18288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Narrow" pitchFamily="34" charset="0"/>
              </a:rPr>
              <a:t>Travel Request</a:t>
            </a:r>
            <a:endParaRPr lang="en-US" b="1" dirty="0">
              <a:latin typeface="Arial Narrow" pitchFamily="34" charset="0"/>
            </a:endParaRPr>
          </a:p>
        </p:txBody>
      </p:sp>
      <p:sp>
        <p:nvSpPr>
          <p:cNvPr id="9" name="Rectangle 8"/>
          <p:cNvSpPr/>
          <p:nvPr/>
        </p:nvSpPr>
        <p:spPr>
          <a:xfrm>
            <a:off x="6781800" y="1409700"/>
            <a:ext cx="1828800" cy="1828800"/>
          </a:xfrm>
          <a:prstGeom prst="rect">
            <a:avLst/>
          </a:prstGeom>
          <a:solidFill>
            <a:srgbClr val="00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Narrow" pitchFamily="34" charset="0"/>
              </a:rPr>
              <a:t>Duty Roster</a:t>
            </a:r>
            <a:endParaRPr lang="en-US" b="1" dirty="0">
              <a:latin typeface="Arial Narrow" pitchFamily="34" charset="0"/>
            </a:endParaRPr>
          </a:p>
        </p:txBody>
      </p:sp>
      <p:sp>
        <p:nvSpPr>
          <p:cNvPr id="10" name="Rectangle 9"/>
          <p:cNvSpPr/>
          <p:nvPr/>
        </p:nvSpPr>
        <p:spPr>
          <a:xfrm>
            <a:off x="4724400" y="3467100"/>
            <a:ext cx="1828800" cy="18288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Narrow" pitchFamily="34" charset="0"/>
              </a:rPr>
              <a:t>Performance (KPI)</a:t>
            </a:r>
          </a:p>
          <a:p>
            <a:pPr algn="ctr"/>
            <a:r>
              <a:rPr lang="en-US" b="1" dirty="0" smtClean="0">
                <a:latin typeface="Arial Narrow" pitchFamily="34" charset="0"/>
              </a:rPr>
              <a:t>Management</a:t>
            </a:r>
            <a:endParaRPr lang="en-US" b="1" dirty="0">
              <a:latin typeface="Arial Narrow" pitchFamily="34" charset="0"/>
            </a:endParaRPr>
          </a:p>
        </p:txBody>
      </p:sp>
      <p:sp>
        <p:nvSpPr>
          <p:cNvPr id="11" name="Rectangle 10"/>
          <p:cNvSpPr/>
          <p:nvPr/>
        </p:nvSpPr>
        <p:spPr>
          <a:xfrm>
            <a:off x="6781800" y="3467100"/>
            <a:ext cx="1828800" cy="1828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Arial Narrow" pitchFamily="34" charset="0"/>
              </a:rPr>
              <a:t>Mobile</a:t>
            </a:r>
          </a:p>
          <a:p>
            <a:pPr algn="ctr"/>
            <a:r>
              <a:rPr lang="en-US" b="1" dirty="0" smtClean="0">
                <a:latin typeface="Arial Narrow" pitchFamily="34" charset="0"/>
              </a:rPr>
              <a:t>Notification</a:t>
            </a:r>
            <a:endParaRPr lang="en-US" b="1" dirty="0">
              <a:latin typeface="Arial Narrow" pitchFamily="34" charset="0"/>
            </a:endParaRPr>
          </a:p>
        </p:txBody>
      </p:sp>
      <p:sp>
        <p:nvSpPr>
          <p:cNvPr id="13" name="Rectangle 12"/>
          <p:cNvSpPr/>
          <p:nvPr/>
        </p:nvSpPr>
        <p:spPr>
          <a:xfrm>
            <a:off x="1143000" y="4133790"/>
            <a:ext cx="2382127" cy="400110"/>
          </a:xfrm>
          <a:prstGeom prst="rect">
            <a:avLst/>
          </a:prstGeom>
        </p:spPr>
        <p:txBody>
          <a:bodyPr wrap="none">
            <a:spAutoFit/>
          </a:bodyPr>
          <a:lstStyle/>
          <a:p>
            <a:r>
              <a:rPr lang="en-US" sz="2000" b="1" dirty="0" smtClean="0">
                <a:solidFill>
                  <a:schemeClr val="tx1">
                    <a:lumMod val="65000"/>
                    <a:lumOff val="35000"/>
                  </a:schemeClr>
                </a:solidFill>
              </a:rPr>
              <a:t>and more to come….</a:t>
            </a:r>
            <a:endParaRPr lang="en-US" sz="2000" b="1" dirty="0">
              <a:solidFill>
                <a:schemeClr val="tx1">
                  <a:lumMod val="65000"/>
                  <a:lumOff val="3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9144000" cy="11811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atin typeface="Arial Narrow" pitchFamily="34" charset="0"/>
              </a:rPr>
              <a:t>EZY-TRAINING : Training Management</a:t>
            </a:r>
            <a:endParaRPr lang="en-US" sz="3600" b="1" dirty="0">
              <a:latin typeface="Arial Narrow" pitchFamily="34" charset="0"/>
            </a:endParaRPr>
          </a:p>
        </p:txBody>
      </p:sp>
      <p:pic>
        <p:nvPicPr>
          <p:cNvPr id="31746" name="Picture 2"/>
          <p:cNvPicPr>
            <a:picLocks noChangeAspect="1" noChangeArrowheads="1"/>
          </p:cNvPicPr>
          <p:nvPr/>
        </p:nvPicPr>
        <p:blipFill>
          <a:blip r:embed="rId3" cstate="print"/>
          <a:srcRect/>
          <a:stretch>
            <a:fillRect/>
          </a:stretch>
        </p:blipFill>
        <p:spPr bwMode="auto">
          <a:xfrm>
            <a:off x="1219200" y="1318260"/>
            <a:ext cx="6629400" cy="435828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Picture 2" descr="http://protiumdesign.com/wp-content/uploads/2014/12/Flat-Computer-And-Mobile-Devices-1024.jpg"/>
          <p:cNvPicPr>
            <a:picLocks noChangeAspect="1" noChangeArrowheads="1"/>
          </p:cNvPicPr>
          <p:nvPr/>
        </p:nvPicPr>
        <p:blipFill>
          <a:blip r:embed="rId2" cstate="print">
            <a:lum contrast="20000"/>
          </a:blip>
          <a:srcRect/>
          <a:stretch>
            <a:fillRect/>
          </a:stretch>
        </p:blipFill>
        <p:spPr bwMode="auto">
          <a:xfrm>
            <a:off x="0" y="0"/>
            <a:ext cx="9144000" cy="5715000"/>
          </a:xfrm>
          <a:prstGeom prst="rect">
            <a:avLst/>
          </a:prstGeom>
          <a:noFill/>
        </p:spPr>
      </p:pic>
      <p:pic>
        <p:nvPicPr>
          <p:cNvPr id="3" name="Picture 4" descr="C:\Users\sinlappa\Desktop\NBL\Borchure\logo\EZY HR.gif"/>
          <p:cNvPicPr>
            <a:picLocks noChangeAspect="1" noChangeArrowheads="1"/>
          </p:cNvPicPr>
          <p:nvPr/>
        </p:nvPicPr>
        <p:blipFill>
          <a:blip r:embed="rId3" cstate="print"/>
          <a:srcRect/>
          <a:stretch>
            <a:fillRect/>
          </a:stretch>
        </p:blipFill>
        <p:spPr bwMode="auto">
          <a:xfrm>
            <a:off x="6210300" y="3009900"/>
            <a:ext cx="933769" cy="762000"/>
          </a:xfrm>
          <a:prstGeom prst="rect">
            <a:avLst/>
          </a:prstGeom>
          <a:noFill/>
        </p:spPr>
      </p:pic>
      <p:pic>
        <p:nvPicPr>
          <p:cNvPr id="4" name="Picture 5" descr="C:\Users\sinlappa\Desktop\NBL\Borchure\logo\Ezy_Fleet_LOGO_for_sticker.png"/>
          <p:cNvPicPr>
            <a:picLocks noChangeAspect="1" noChangeArrowheads="1"/>
          </p:cNvPicPr>
          <p:nvPr/>
        </p:nvPicPr>
        <p:blipFill>
          <a:blip r:embed="rId4" cstate="print"/>
          <a:srcRect/>
          <a:stretch>
            <a:fillRect/>
          </a:stretch>
        </p:blipFill>
        <p:spPr bwMode="auto">
          <a:xfrm>
            <a:off x="1981200" y="3390900"/>
            <a:ext cx="1752600" cy="439079"/>
          </a:xfrm>
          <a:prstGeom prst="rect">
            <a:avLst/>
          </a:prstGeom>
          <a:noFill/>
        </p:spPr>
      </p:pic>
      <p:pic>
        <p:nvPicPr>
          <p:cNvPr id="7" name="Picture 12" descr="C:\Users\sinlappa\Desktop\NBL\Borchure\logo\nobel-solutions_logo.png"/>
          <p:cNvPicPr>
            <a:picLocks noChangeAspect="1" noChangeArrowheads="1"/>
          </p:cNvPicPr>
          <p:nvPr/>
        </p:nvPicPr>
        <p:blipFill>
          <a:blip r:embed="rId5" cstate="print"/>
          <a:srcRect/>
          <a:stretch>
            <a:fillRect/>
          </a:stretch>
        </p:blipFill>
        <p:spPr bwMode="auto">
          <a:xfrm>
            <a:off x="3694140" y="114300"/>
            <a:ext cx="2318345" cy="457200"/>
          </a:xfrm>
          <a:prstGeom prst="rect">
            <a:avLst/>
          </a:prstGeom>
          <a:noFill/>
        </p:spPr>
      </p:pic>
      <p:sp>
        <p:nvSpPr>
          <p:cNvPr id="8" name="TextBox 7"/>
          <p:cNvSpPr txBox="1"/>
          <p:nvPr/>
        </p:nvSpPr>
        <p:spPr>
          <a:xfrm>
            <a:off x="2819400" y="5143500"/>
            <a:ext cx="4060605" cy="400110"/>
          </a:xfrm>
          <a:prstGeom prst="rect">
            <a:avLst/>
          </a:prstGeom>
          <a:noFill/>
        </p:spPr>
        <p:txBody>
          <a:bodyPr wrap="square" rtlCol="0">
            <a:spAutoFit/>
          </a:bodyPr>
          <a:lstStyle/>
          <a:p>
            <a:pPr algn="r"/>
            <a:r>
              <a:rPr lang="en-US" sz="2000" dirty="0" smtClean="0">
                <a:solidFill>
                  <a:srgbClr val="002060"/>
                </a:solidFill>
                <a:latin typeface="MV Boli" pitchFamily="2" charset="0"/>
                <a:cs typeface="MV Boli" pitchFamily="2" charset="0"/>
              </a:rPr>
              <a:t>We Deliver Better Solutions !</a:t>
            </a:r>
            <a:endParaRPr lang="en-US" sz="2000" dirty="0">
              <a:solidFill>
                <a:srgbClr val="002060"/>
              </a:solidFill>
              <a:latin typeface="MV Boli" pitchFamily="2" charset="0"/>
              <a:cs typeface="MV Boli" pitchFamily="2" charset="0"/>
            </a:endParaRPr>
          </a:p>
        </p:txBody>
      </p:sp>
      <p:pic>
        <p:nvPicPr>
          <p:cNvPr id="9" name="Picture 2" descr="C:\Users\sinlappa\Dropbox\Brochure+Presentation+Context\Check Stock Pro\CheckstockPRO-NewLogo.png"/>
          <p:cNvPicPr>
            <a:picLocks noChangeAspect="1" noChangeArrowheads="1"/>
          </p:cNvPicPr>
          <p:nvPr/>
        </p:nvPicPr>
        <p:blipFill>
          <a:blip r:embed="rId6" cstate="print"/>
          <a:srcRect/>
          <a:stretch>
            <a:fillRect/>
          </a:stretch>
        </p:blipFill>
        <p:spPr bwMode="auto">
          <a:xfrm>
            <a:off x="3212275" y="1487935"/>
            <a:ext cx="3200400" cy="683765"/>
          </a:xfrm>
          <a:prstGeom prst="rect">
            <a:avLst/>
          </a:prstGeom>
          <a:noFill/>
        </p:spPr>
      </p:pic>
      <p:pic>
        <p:nvPicPr>
          <p:cNvPr id="10" name="Picture 2" descr="C:\Users\sinlappa\Dropbox\Brochure+Presentation+Context\EZY-EXPENSE\4149872546015.jpg"/>
          <p:cNvPicPr>
            <a:picLocks noChangeAspect="1" noChangeArrowheads="1"/>
          </p:cNvPicPr>
          <p:nvPr/>
        </p:nvPicPr>
        <p:blipFill>
          <a:blip r:embed="rId7" cstate="print"/>
          <a:srcRect/>
          <a:stretch>
            <a:fillRect/>
          </a:stretch>
        </p:blipFill>
        <p:spPr bwMode="auto">
          <a:xfrm>
            <a:off x="7282149" y="4032632"/>
            <a:ext cx="381000" cy="381000"/>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C:\Users\sinlappa\Desktop\New folder\jmb_bg1.png"/>
          <p:cNvPicPr>
            <a:picLocks noChangeAspect="1" noChangeArrowheads="1"/>
          </p:cNvPicPr>
          <p:nvPr/>
        </p:nvPicPr>
        <p:blipFill>
          <a:blip r:embed="rId2" cstate="print">
            <a:lum contrast="30000"/>
          </a:blip>
          <a:srcRect l="8687" r="11313"/>
          <a:stretch>
            <a:fillRect/>
          </a:stretch>
        </p:blipFill>
        <p:spPr bwMode="auto">
          <a:xfrm>
            <a:off x="0" y="0"/>
            <a:ext cx="9144000" cy="5715000"/>
          </a:xfrm>
          <a:prstGeom prst="rect">
            <a:avLst/>
          </a:prstGeom>
          <a:noFill/>
        </p:spPr>
      </p:pic>
      <p:pic>
        <p:nvPicPr>
          <p:cNvPr id="1028" name="Picture 4" descr="https://upload.wikimedia.org/wikipedia/commons/thumb/3/31/Sharp_logo.svg/1280px-Sharp_logo.svg.png"/>
          <p:cNvPicPr>
            <a:picLocks noChangeAspect="1" noChangeArrowheads="1"/>
          </p:cNvPicPr>
          <p:nvPr/>
        </p:nvPicPr>
        <p:blipFill>
          <a:blip r:embed="rId3" cstate="print"/>
          <a:srcRect/>
          <a:stretch>
            <a:fillRect/>
          </a:stretch>
        </p:blipFill>
        <p:spPr bwMode="auto">
          <a:xfrm>
            <a:off x="6332822" y="23750"/>
            <a:ext cx="2775553" cy="388144"/>
          </a:xfrm>
          <a:prstGeom prst="rect">
            <a:avLst/>
          </a:prstGeom>
          <a:noFill/>
        </p:spPr>
      </p:pic>
      <p:pic>
        <p:nvPicPr>
          <p:cNvPr id="9" name="Picture 4" descr="C:\Users\sinlappa\Desktop\NBL\Borchure\logo\EZY HR.gif"/>
          <p:cNvPicPr>
            <a:picLocks noChangeAspect="1" noChangeArrowheads="1"/>
          </p:cNvPicPr>
          <p:nvPr/>
        </p:nvPicPr>
        <p:blipFill>
          <a:blip r:embed="rId4" cstate="print"/>
          <a:srcRect/>
          <a:stretch>
            <a:fillRect/>
          </a:stretch>
        </p:blipFill>
        <p:spPr bwMode="auto">
          <a:xfrm>
            <a:off x="1471550" y="3683825"/>
            <a:ext cx="1905000" cy="1554570"/>
          </a:xfrm>
          <a:prstGeom prst="rect">
            <a:avLst/>
          </a:prstGeom>
          <a:noFill/>
        </p:spPr>
      </p:pic>
      <p:sp>
        <p:nvSpPr>
          <p:cNvPr id="6" name="TextBox 5"/>
          <p:cNvSpPr txBox="1"/>
          <p:nvPr/>
        </p:nvSpPr>
        <p:spPr>
          <a:xfrm>
            <a:off x="-64325" y="4838700"/>
            <a:ext cx="1840675" cy="400110"/>
          </a:xfrm>
          <a:prstGeom prst="rect">
            <a:avLst/>
          </a:prstGeom>
          <a:noFill/>
        </p:spPr>
        <p:txBody>
          <a:bodyPr wrap="square" rtlCol="0">
            <a:spAutoFit/>
          </a:bodyPr>
          <a:lstStyle/>
          <a:p>
            <a:pPr algn="ctr"/>
            <a:r>
              <a:rPr lang="en-US" sz="2000" b="1" dirty="0" smtClean="0">
                <a:solidFill>
                  <a:srgbClr val="00B0F0"/>
                </a:solidFill>
              </a:rPr>
              <a:t>Solutions by …</a:t>
            </a:r>
            <a:endParaRPr lang="en-US" sz="2000" b="1" dirty="0">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8674" name="Picture 2" descr="http://1.bp.blogspot.com/-6r13lOYeAWA/VOEw8WMuW6I/AAAAAAABX1s/F_sAX0bFyNA/s1600/planbMain.png"/>
          <p:cNvPicPr>
            <a:picLocks noChangeAspect="1" noChangeArrowheads="1"/>
          </p:cNvPicPr>
          <p:nvPr/>
        </p:nvPicPr>
        <p:blipFill>
          <a:blip r:embed="rId2" cstate="print"/>
          <a:srcRect/>
          <a:stretch>
            <a:fillRect/>
          </a:stretch>
        </p:blipFill>
        <p:spPr bwMode="auto">
          <a:xfrm>
            <a:off x="42851" y="838200"/>
            <a:ext cx="9024949" cy="4610100"/>
          </a:xfrm>
          <a:prstGeom prst="rect">
            <a:avLst/>
          </a:prstGeom>
          <a:noFill/>
        </p:spPr>
      </p:pic>
      <p:grpSp>
        <p:nvGrpSpPr>
          <p:cNvPr id="3" name="Group 2"/>
          <p:cNvGrpSpPr/>
          <p:nvPr/>
        </p:nvGrpSpPr>
        <p:grpSpPr>
          <a:xfrm>
            <a:off x="76200" y="114300"/>
            <a:ext cx="3276600" cy="1378835"/>
            <a:chOff x="0" y="259465"/>
            <a:chExt cx="3276600" cy="1378835"/>
          </a:xfrm>
        </p:grpSpPr>
        <p:pic>
          <p:nvPicPr>
            <p:cNvPr id="4" name="Picture 3" descr="C:\Users\sinlappa\Desktop\NBL\Borchure\logo\EZY HR.gif"/>
            <p:cNvPicPr>
              <a:picLocks noChangeAspect="1" noChangeArrowheads="1"/>
            </p:cNvPicPr>
            <p:nvPr/>
          </p:nvPicPr>
          <p:blipFill>
            <a:blip r:embed="rId3" cstate="print"/>
            <a:srcRect/>
            <a:stretch>
              <a:fillRect/>
            </a:stretch>
          </p:blipFill>
          <p:spPr bwMode="auto">
            <a:xfrm>
              <a:off x="1600200" y="259465"/>
              <a:ext cx="1676400" cy="1368021"/>
            </a:xfrm>
            <a:prstGeom prst="rect">
              <a:avLst/>
            </a:prstGeom>
            <a:noFill/>
          </p:spPr>
        </p:pic>
        <p:sp>
          <p:nvSpPr>
            <p:cNvPr id="5" name="TextBox 4"/>
            <p:cNvSpPr txBox="1"/>
            <p:nvPr/>
          </p:nvSpPr>
          <p:spPr>
            <a:xfrm>
              <a:off x="0" y="1238190"/>
              <a:ext cx="1981200" cy="400110"/>
            </a:xfrm>
            <a:prstGeom prst="rect">
              <a:avLst/>
            </a:prstGeom>
            <a:noFill/>
          </p:spPr>
          <p:txBody>
            <a:bodyPr wrap="square" rtlCol="0">
              <a:spAutoFit/>
            </a:bodyPr>
            <a:lstStyle/>
            <a:p>
              <a:pPr algn="ctr"/>
              <a:r>
                <a:rPr lang="en-US" sz="2000" b="1" dirty="0" smtClean="0">
                  <a:solidFill>
                    <a:srgbClr val="00B0F0"/>
                  </a:solidFill>
                </a:rPr>
                <a:t>Solutions by …</a:t>
              </a:r>
              <a:endParaRPr lang="en-US" sz="2000" b="1" dirty="0">
                <a:solidFill>
                  <a:srgbClr val="00B0F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0" y="0"/>
            <a:ext cx="9144000" cy="5715000"/>
            <a:chOff x="0" y="0"/>
            <a:chExt cx="9144000" cy="5715000"/>
          </a:xfrm>
        </p:grpSpPr>
        <p:sp>
          <p:nvSpPr>
            <p:cNvPr id="3" name="Rectangle 2"/>
            <p:cNvSpPr/>
            <p:nvPr/>
          </p:nvSpPr>
          <p:spPr>
            <a:xfrm>
              <a:off x="0" y="0"/>
              <a:ext cx="2667000" cy="5715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4" name="Picture 2" descr="C:\Users\sinlappa\Desktop\New folder\20150804_JH_WebBanner_M10-F15_1024x1024.jpg"/>
            <p:cNvPicPr>
              <a:picLocks noChangeAspect="1" noChangeArrowheads="1"/>
            </p:cNvPicPr>
            <p:nvPr/>
          </p:nvPicPr>
          <p:blipFill>
            <a:blip r:embed="rId2" cstate="print"/>
            <a:srcRect/>
            <a:stretch>
              <a:fillRect/>
            </a:stretch>
          </p:blipFill>
          <p:spPr bwMode="auto">
            <a:xfrm>
              <a:off x="1143000" y="0"/>
              <a:ext cx="8001000" cy="5715000"/>
            </a:xfrm>
            <a:prstGeom prst="rect">
              <a:avLst/>
            </a:prstGeom>
            <a:noFill/>
          </p:spPr>
        </p:pic>
      </p:grpSp>
      <p:grpSp>
        <p:nvGrpSpPr>
          <p:cNvPr id="8" name="Group 7"/>
          <p:cNvGrpSpPr/>
          <p:nvPr/>
        </p:nvGrpSpPr>
        <p:grpSpPr>
          <a:xfrm>
            <a:off x="76200" y="259465"/>
            <a:ext cx="3276600" cy="1378835"/>
            <a:chOff x="0" y="259465"/>
            <a:chExt cx="3276600" cy="1378835"/>
          </a:xfrm>
        </p:grpSpPr>
        <p:pic>
          <p:nvPicPr>
            <p:cNvPr id="5" name="Picture 4" descr="C:\Users\sinlappa\Desktop\NBL\Borchure\logo\EZY HR.gif"/>
            <p:cNvPicPr>
              <a:picLocks noChangeAspect="1" noChangeArrowheads="1"/>
            </p:cNvPicPr>
            <p:nvPr/>
          </p:nvPicPr>
          <p:blipFill>
            <a:blip r:embed="rId3" cstate="print"/>
            <a:srcRect/>
            <a:stretch>
              <a:fillRect/>
            </a:stretch>
          </p:blipFill>
          <p:spPr bwMode="auto">
            <a:xfrm>
              <a:off x="1600200" y="259465"/>
              <a:ext cx="1676400" cy="1368021"/>
            </a:xfrm>
            <a:prstGeom prst="rect">
              <a:avLst/>
            </a:prstGeom>
            <a:noFill/>
          </p:spPr>
        </p:pic>
        <p:sp>
          <p:nvSpPr>
            <p:cNvPr id="6" name="TextBox 5"/>
            <p:cNvSpPr txBox="1"/>
            <p:nvPr/>
          </p:nvSpPr>
          <p:spPr>
            <a:xfrm>
              <a:off x="0" y="1238190"/>
              <a:ext cx="1981200" cy="400110"/>
            </a:xfrm>
            <a:prstGeom prst="rect">
              <a:avLst/>
            </a:prstGeom>
            <a:noFill/>
          </p:spPr>
          <p:txBody>
            <a:bodyPr wrap="square" rtlCol="0">
              <a:spAutoFit/>
            </a:bodyPr>
            <a:lstStyle/>
            <a:p>
              <a:pPr algn="ctr"/>
              <a:r>
                <a:rPr lang="en-US" sz="2000" b="1" dirty="0" smtClean="0">
                  <a:solidFill>
                    <a:srgbClr val="00B0F0"/>
                  </a:solidFill>
                </a:rPr>
                <a:t>Solutions by …</a:t>
              </a:r>
              <a:endParaRPr lang="en-US" sz="2000" b="1" dirty="0">
                <a:solidFill>
                  <a:srgbClr val="00B0F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C:\Users\sinlappa\Desktop\New folder\opendoor4273_0.jpg"/>
          <p:cNvPicPr>
            <a:picLocks noChangeAspect="1" noChangeArrowheads="1"/>
          </p:cNvPicPr>
          <p:nvPr/>
        </p:nvPicPr>
        <p:blipFill>
          <a:blip r:embed="rId2" cstate="print"/>
          <a:srcRect/>
          <a:stretch>
            <a:fillRect/>
          </a:stretch>
        </p:blipFill>
        <p:spPr bwMode="auto">
          <a:xfrm>
            <a:off x="0" y="0"/>
            <a:ext cx="9143999" cy="5568695"/>
          </a:xfrm>
          <a:prstGeom prst="rect">
            <a:avLst/>
          </a:prstGeom>
          <a:noFill/>
        </p:spPr>
      </p:pic>
      <p:grpSp>
        <p:nvGrpSpPr>
          <p:cNvPr id="3" name="Group 2"/>
          <p:cNvGrpSpPr/>
          <p:nvPr/>
        </p:nvGrpSpPr>
        <p:grpSpPr>
          <a:xfrm>
            <a:off x="6001000" y="361494"/>
            <a:ext cx="2914400" cy="1078881"/>
            <a:chOff x="362200" y="259466"/>
            <a:chExt cx="2914400" cy="1078881"/>
          </a:xfrm>
        </p:grpSpPr>
        <p:pic>
          <p:nvPicPr>
            <p:cNvPr id="4" name="Picture 3" descr="C:\Users\sinlappa\Desktop\NBL\Borchure\logo\EZY HR.gif"/>
            <p:cNvPicPr>
              <a:picLocks noChangeAspect="1" noChangeArrowheads="1"/>
            </p:cNvPicPr>
            <p:nvPr/>
          </p:nvPicPr>
          <p:blipFill>
            <a:blip r:embed="rId3" cstate="print"/>
            <a:srcRect/>
            <a:stretch>
              <a:fillRect/>
            </a:stretch>
          </p:blipFill>
          <p:spPr bwMode="auto">
            <a:xfrm>
              <a:off x="1969322" y="259466"/>
              <a:ext cx="1307278" cy="1066800"/>
            </a:xfrm>
            <a:prstGeom prst="rect">
              <a:avLst/>
            </a:prstGeom>
            <a:noFill/>
          </p:spPr>
        </p:pic>
        <p:sp>
          <p:nvSpPr>
            <p:cNvPr id="5" name="TextBox 4"/>
            <p:cNvSpPr txBox="1"/>
            <p:nvPr/>
          </p:nvSpPr>
          <p:spPr>
            <a:xfrm>
              <a:off x="362200" y="969015"/>
              <a:ext cx="1981200" cy="369332"/>
            </a:xfrm>
            <a:prstGeom prst="rect">
              <a:avLst/>
            </a:prstGeom>
            <a:noFill/>
          </p:spPr>
          <p:txBody>
            <a:bodyPr wrap="square" rtlCol="0">
              <a:spAutoFit/>
            </a:bodyPr>
            <a:lstStyle/>
            <a:p>
              <a:pPr algn="ctr"/>
              <a:r>
                <a:rPr lang="en-US" b="1" dirty="0" smtClean="0">
                  <a:solidFill>
                    <a:srgbClr val="00B0F0"/>
                  </a:solidFill>
                </a:rPr>
                <a:t>Solutions by …</a:t>
              </a:r>
              <a:endParaRPr lang="en-US" b="1" dirty="0">
                <a:solidFill>
                  <a:srgbClr val="00B0F0"/>
                </a:solidFill>
              </a:endParaRPr>
            </a:p>
          </p:txBody>
        </p: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eatandtraveldiary.com/wp-content/uploads/2015/05/FV_Banner.jpg"/>
          <p:cNvPicPr>
            <a:picLocks noChangeAspect="1" noChangeArrowheads="1"/>
          </p:cNvPicPr>
          <p:nvPr/>
        </p:nvPicPr>
        <p:blipFill>
          <a:blip r:embed="rId2" cstate="print"/>
          <a:srcRect/>
          <a:stretch>
            <a:fillRect/>
          </a:stretch>
        </p:blipFill>
        <p:spPr bwMode="auto">
          <a:xfrm>
            <a:off x="0" y="1866900"/>
            <a:ext cx="9144000" cy="3848101"/>
          </a:xfrm>
          <a:prstGeom prst="rect">
            <a:avLst/>
          </a:prstGeom>
          <a:noFill/>
        </p:spPr>
      </p:pic>
      <p:pic>
        <p:nvPicPr>
          <p:cNvPr id="4" name="Picture 10" descr="https://scontent.fbkk1-1.fna.fbcdn.net/hphotos-frc3/v/t1.0-9/484781_456856491090183_769776887_n.png?_nc_ad=z-m&amp;oh=95c87f48c335c893df1946943980f658&amp;oe=573D50E0"/>
          <p:cNvPicPr>
            <a:picLocks noChangeAspect="1" noChangeArrowheads="1"/>
          </p:cNvPicPr>
          <p:nvPr/>
        </p:nvPicPr>
        <p:blipFill>
          <a:blip r:embed="rId3" cstate="print"/>
          <a:srcRect/>
          <a:stretch>
            <a:fillRect/>
          </a:stretch>
        </p:blipFill>
        <p:spPr bwMode="auto">
          <a:xfrm>
            <a:off x="469075" y="190500"/>
            <a:ext cx="2133600" cy="1546028"/>
          </a:xfrm>
          <a:prstGeom prst="rect">
            <a:avLst/>
          </a:prstGeom>
          <a:noFill/>
        </p:spPr>
      </p:pic>
      <p:grpSp>
        <p:nvGrpSpPr>
          <p:cNvPr id="6" name="Group 5"/>
          <p:cNvGrpSpPr/>
          <p:nvPr/>
        </p:nvGrpSpPr>
        <p:grpSpPr>
          <a:xfrm>
            <a:off x="5334000" y="266700"/>
            <a:ext cx="3276600" cy="1378835"/>
            <a:chOff x="0" y="259465"/>
            <a:chExt cx="3276600" cy="1378835"/>
          </a:xfrm>
        </p:grpSpPr>
        <p:pic>
          <p:nvPicPr>
            <p:cNvPr id="7" name="Picture 6" descr="C:\Users\sinlappa\Desktop\NBL\Borchure\logo\EZY HR.gif"/>
            <p:cNvPicPr>
              <a:picLocks noChangeAspect="1" noChangeArrowheads="1"/>
            </p:cNvPicPr>
            <p:nvPr/>
          </p:nvPicPr>
          <p:blipFill>
            <a:blip r:embed="rId4" cstate="print"/>
            <a:srcRect/>
            <a:stretch>
              <a:fillRect/>
            </a:stretch>
          </p:blipFill>
          <p:spPr bwMode="auto">
            <a:xfrm>
              <a:off x="1600200" y="259465"/>
              <a:ext cx="1676400" cy="1368021"/>
            </a:xfrm>
            <a:prstGeom prst="rect">
              <a:avLst/>
            </a:prstGeom>
            <a:noFill/>
          </p:spPr>
        </p:pic>
        <p:sp>
          <p:nvSpPr>
            <p:cNvPr id="8" name="TextBox 7"/>
            <p:cNvSpPr txBox="1"/>
            <p:nvPr/>
          </p:nvSpPr>
          <p:spPr>
            <a:xfrm>
              <a:off x="0" y="1238190"/>
              <a:ext cx="1981200" cy="400110"/>
            </a:xfrm>
            <a:prstGeom prst="rect">
              <a:avLst/>
            </a:prstGeom>
            <a:noFill/>
          </p:spPr>
          <p:txBody>
            <a:bodyPr wrap="square" rtlCol="0">
              <a:spAutoFit/>
            </a:bodyPr>
            <a:lstStyle/>
            <a:p>
              <a:pPr algn="ctr"/>
              <a:r>
                <a:rPr lang="en-US" sz="2000" b="1" dirty="0" smtClean="0">
                  <a:solidFill>
                    <a:srgbClr val="00B0F0"/>
                  </a:solidFill>
                </a:rPr>
                <a:t>Solutions by …</a:t>
              </a:r>
              <a:endParaRPr lang="en-US" sz="2000" b="1" dirty="0">
                <a:solidFill>
                  <a:srgbClr val="00B0F0"/>
                </a:solidFill>
              </a:endParaRPr>
            </a:p>
          </p:txBody>
        </p:sp>
      </p:gr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http://www.ghuahin.com/images/image2.jpg"/>
          <p:cNvPicPr>
            <a:picLocks noChangeAspect="1" noChangeArrowheads="1"/>
          </p:cNvPicPr>
          <p:nvPr/>
        </p:nvPicPr>
        <p:blipFill>
          <a:blip r:embed="rId2" cstate="print"/>
          <a:srcRect r="24079"/>
          <a:stretch>
            <a:fillRect/>
          </a:stretch>
        </p:blipFill>
        <p:spPr bwMode="auto">
          <a:xfrm>
            <a:off x="0" y="-1"/>
            <a:ext cx="9144000" cy="5715001"/>
          </a:xfrm>
          <a:prstGeom prst="rect">
            <a:avLst/>
          </a:prstGeom>
          <a:noFill/>
        </p:spPr>
      </p:pic>
      <p:pic>
        <p:nvPicPr>
          <p:cNvPr id="3" name="Picture 14" descr="http://media-cdn.tripadvisor.com/media/photo-o/05/26/5b/03/g-hua-hin-resort-mall.jpg"/>
          <p:cNvPicPr>
            <a:picLocks noChangeAspect="1" noChangeArrowheads="1"/>
          </p:cNvPicPr>
          <p:nvPr/>
        </p:nvPicPr>
        <p:blipFill>
          <a:blip r:embed="rId3" cstate="print"/>
          <a:srcRect/>
          <a:stretch>
            <a:fillRect/>
          </a:stretch>
        </p:blipFill>
        <p:spPr bwMode="auto">
          <a:xfrm>
            <a:off x="381000" y="4610100"/>
            <a:ext cx="2571750" cy="869285"/>
          </a:xfrm>
          <a:prstGeom prst="rect">
            <a:avLst/>
          </a:prstGeom>
          <a:noFill/>
        </p:spPr>
      </p:pic>
      <p:grpSp>
        <p:nvGrpSpPr>
          <p:cNvPr id="6" name="Group 5"/>
          <p:cNvGrpSpPr/>
          <p:nvPr/>
        </p:nvGrpSpPr>
        <p:grpSpPr>
          <a:xfrm>
            <a:off x="5715000" y="190500"/>
            <a:ext cx="3276600" cy="1378835"/>
            <a:chOff x="0" y="259465"/>
            <a:chExt cx="3276600" cy="1378835"/>
          </a:xfrm>
        </p:grpSpPr>
        <p:pic>
          <p:nvPicPr>
            <p:cNvPr id="7" name="Picture 6" descr="C:\Users\sinlappa\Desktop\NBL\Borchure\logo\EZY HR.gif"/>
            <p:cNvPicPr>
              <a:picLocks noChangeAspect="1" noChangeArrowheads="1"/>
            </p:cNvPicPr>
            <p:nvPr/>
          </p:nvPicPr>
          <p:blipFill>
            <a:blip r:embed="rId4" cstate="print"/>
            <a:srcRect/>
            <a:stretch>
              <a:fillRect/>
            </a:stretch>
          </p:blipFill>
          <p:spPr bwMode="auto">
            <a:xfrm>
              <a:off x="1600200" y="259465"/>
              <a:ext cx="1676400" cy="1368021"/>
            </a:xfrm>
            <a:prstGeom prst="rect">
              <a:avLst/>
            </a:prstGeom>
            <a:noFill/>
          </p:spPr>
        </p:pic>
        <p:sp>
          <p:nvSpPr>
            <p:cNvPr id="8" name="TextBox 7"/>
            <p:cNvSpPr txBox="1"/>
            <p:nvPr/>
          </p:nvSpPr>
          <p:spPr>
            <a:xfrm>
              <a:off x="0" y="1238190"/>
              <a:ext cx="1981200" cy="400110"/>
            </a:xfrm>
            <a:prstGeom prst="rect">
              <a:avLst/>
            </a:prstGeom>
            <a:noFill/>
          </p:spPr>
          <p:txBody>
            <a:bodyPr wrap="square" rtlCol="0">
              <a:spAutoFit/>
            </a:bodyPr>
            <a:lstStyle/>
            <a:p>
              <a:pPr algn="ctr"/>
              <a:r>
                <a:rPr lang="en-US" sz="2000" b="1" dirty="0" smtClean="0">
                  <a:solidFill>
                    <a:srgbClr val="00B0F0"/>
                  </a:solidFill>
                </a:rPr>
                <a:t>Solutions by …</a:t>
              </a:r>
              <a:endParaRPr lang="en-US" sz="2000" b="1" dirty="0">
                <a:solidFill>
                  <a:srgbClr val="00B0F0"/>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The Voice BKK"/>
          <p:cNvPicPr>
            <a:picLocks noChangeAspect="1" noChangeArrowheads="1"/>
          </p:cNvPicPr>
          <p:nvPr/>
        </p:nvPicPr>
        <p:blipFill>
          <a:blip r:embed="rId2" cstate="print"/>
          <a:srcRect/>
          <a:stretch>
            <a:fillRect/>
          </a:stretch>
        </p:blipFill>
        <p:spPr bwMode="auto">
          <a:xfrm>
            <a:off x="6400800" y="2505200"/>
            <a:ext cx="1981200" cy="362202"/>
          </a:xfrm>
          <a:prstGeom prst="rect">
            <a:avLst/>
          </a:prstGeom>
          <a:noFill/>
        </p:spPr>
      </p:pic>
      <p:pic>
        <p:nvPicPr>
          <p:cNvPr id="3075" name="Picture 3"/>
          <p:cNvPicPr>
            <a:picLocks noChangeAspect="1" noChangeArrowheads="1"/>
          </p:cNvPicPr>
          <p:nvPr/>
        </p:nvPicPr>
        <p:blipFill>
          <a:blip r:embed="rId3" cstate="print"/>
          <a:srcRect/>
          <a:stretch>
            <a:fillRect/>
          </a:stretch>
        </p:blipFill>
        <p:spPr bwMode="auto">
          <a:xfrm>
            <a:off x="6096000" y="1133600"/>
            <a:ext cx="914400" cy="1150620"/>
          </a:xfrm>
          <a:prstGeom prst="rect">
            <a:avLst/>
          </a:prstGeom>
          <a:noFill/>
          <a:ln w="9525">
            <a:noFill/>
            <a:miter lim="800000"/>
            <a:headEnd/>
            <a:tailEnd/>
          </a:ln>
        </p:spPr>
      </p:pic>
      <p:pic>
        <p:nvPicPr>
          <p:cNvPr id="3077" name="Picture 5" descr="Logo"/>
          <p:cNvPicPr>
            <a:picLocks noChangeAspect="1" noChangeArrowheads="1"/>
          </p:cNvPicPr>
          <p:nvPr/>
        </p:nvPicPr>
        <p:blipFill>
          <a:blip r:embed="rId4" cstate="print"/>
          <a:srcRect/>
          <a:stretch>
            <a:fillRect/>
          </a:stretch>
        </p:blipFill>
        <p:spPr bwMode="auto">
          <a:xfrm>
            <a:off x="3048000" y="3118758"/>
            <a:ext cx="2057400" cy="653142"/>
          </a:xfrm>
          <a:prstGeom prst="rect">
            <a:avLst/>
          </a:prstGeom>
          <a:noFill/>
        </p:spPr>
      </p:pic>
      <p:pic>
        <p:nvPicPr>
          <p:cNvPr id="3078" name="Picture 6"/>
          <p:cNvPicPr>
            <a:picLocks noChangeAspect="1" noChangeArrowheads="1"/>
          </p:cNvPicPr>
          <p:nvPr/>
        </p:nvPicPr>
        <p:blipFill>
          <a:blip r:embed="rId5" cstate="print"/>
          <a:srcRect/>
          <a:stretch>
            <a:fillRect/>
          </a:stretch>
        </p:blipFill>
        <p:spPr bwMode="auto">
          <a:xfrm>
            <a:off x="3962400" y="2247900"/>
            <a:ext cx="2038408" cy="590675"/>
          </a:xfrm>
          <a:prstGeom prst="rect">
            <a:avLst/>
          </a:prstGeom>
          <a:noFill/>
          <a:ln w="9525">
            <a:noFill/>
            <a:miter lim="800000"/>
            <a:headEnd/>
            <a:tailEnd/>
          </a:ln>
        </p:spPr>
      </p:pic>
      <p:pic>
        <p:nvPicPr>
          <p:cNvPr id="3082" name="Picture 10" descr="https://scontent.fbkk1-1.fna.fbcdn.net/hphotos-frc3/v/t1.0-9/484781_456856491090183_769776887_n.png?_nc_ad=z-m&amp;oh=95c87f48c335c893df1946943980f658&amp;oe=573D50E0"/>
          <p:cNvPicPr>
            <a:picLocks noChangeAspect="1" noChangeArrowheads="1"/>
          </p:cNvPicPr>
          <p:nvPr/>
        </p:nvPicPr>
        <p:blipFill>
          <a:blip r:embed="rId6" cstate="print"/>
          <a:srcRect/>
          <a:stretch>
            <a:fillRect/>
          </a:stretch>
        </p:blipFill>
        <p:spPr bwMode="auto">
          <a:xfrm>
            <a:off x="152400" y="2376550"/>
            <a:ext cx="1998040" cy="1447800"/>
          </a:xfrm>
          <a:prstGeom prst="rect">
            <a:avLst/>
          </a:prstGeom>
          <a:noFill/>
        </p:spPr>
      </p:pic>
      <p:pic>
        <p:nvPicPr>
          <p:cNvPr id="3086" name="Picture 14" descr="http://media-cdn.tripadvisor.com/media/photo-o/05/26/5b/03/g-hua-hin-resort-mall.jpg"/>
          <p:cNvPicPr>
            <a:picLocks noChangeAspect="1" noChangeArrowheads="1"/>
          </p:cNvPicPr>
          <p:nvPr/>
        </p:nvPicPr>
        <p:blipFill>
          <a:blip r:embed="rId7" cstate="print"/>
          <a:srcRect/>
          <a:stretch>
            <a:fillRect/>
          </a:stretch>
        </p:blipFill>
        <p:spPr bwMode="auto">
          <a:xfrm>
            <a:off x="6248400" y="219200"/>
            <a:ext cx="2571750" cy="869285"/>
          </a:xfrm>
          <a:prstGeom prst="rect">
            <a:avLst/>
          </a:prstGeom>
          <a:noFill/>
        </p:spPr>
      </p:pic>
      <p:pic>
        <p:nvPicPr>
          <p:cNvPr id="12" name="Picture 6" descr="http://dakgalbithailand.com/wp-content/uploads/2013/09/logonew2.png"/>
          <p:cNvPicPr>
            <a:picLocks noChangeAspect="1" noChangeArrowheads="1"/>
          </p:cNvPicPr>
          <p:nvPr/>
        </p:nvPicPr>
        <p:blipFill>
          <a:blip r:embed="rId8" cstate="print"/>
          <a:srcRect/>
          <a:stretch>
            <a:fillRect/>
          </a:stretch>
        </p:blipFill>
        <p:spPr bwMode="auto">
          <a:xfrm>
            <a:off x="381000" y="4000500"/>
            <a:ext cx="1524000" cy="1524000"/>
          </a:xfrm>
          <a:prstGeom prst="rect">
            <a:avLst/>
          </a:prstGeom>
          <a:noFill/>
        </p:spPr>
      </p:pic>
      <p:pic>
        <p:nvPicPr>
          <p:cNvPr id="13" name="Picture 2"/>
          <p:cNvPicPr>
            <a:picLocks noChangeAspect="1" noChangeArrowheads="1"/>
          </p:cNvPicPr>
          <p:nvPr/>
        </p:nvPicPr>
        <p:blipFill>
          <a:blip r:embed="rId9" cstate="print"/>
          <a:srcRect l="64773"/>
          <a:stretch>
            <a:fillRect/>
          </a:stretch>
        </p:blipFill>
        <p:spPr bwMode="auto">
          <a:xfrm>
            <a:off x="3352800" y="1015789"/>
            <a:ext cx="2362200" cy="1155911"/>
          </a:xfrm>
          <a:prstGeom prst="rect">
            <a:avLst/>
          </a:prstGeom>
          <a:noFill/>
          <a:ln w="9525">
            <a:noFill/>
            <a:miter lim="800000"/>
            <a:headEnd/>
            <a:tailEnd/>
          </a:ln>
        </p:spPr>
      </p:pic>
      <p:pic>
        <p:nvPicPr>
          <p:cNvPr id="14" name="Picture 13"/>
          <p:cNvPicPr>
            <a:picLocks noChangeAspect="1"/>
          </p:cNvPicPr>
          <p:nvPr/>
        </p:nvPicPr>
        <p:blipFill>
          <a:blip r:embed="rId10" cstate="print"/>
          <a:stretch>
            <a:fillRect/>
          </a:stretch>
        </p:blipFill>
        <p:spPr>
          <a:xfrm>
            <a:off x="381000" y="454017"/>
            <a:ext cx="2895600" cy="498483"/>
          </a:xfrm>
          <a:prstGeom prst="rect">
            <a:avLst/>
          </a:prstGeom>
        </p:spPr>
      </p:pic>
      <p:pic>
        <p:nvPicPr>
          <p:cNvPr id="15" name="Picture 5"/>
          <p:cNvPicPr>
            <a:picLocks noChangeAspect="1" noChangeArrowheads="1"/>
          </p:cNvPicPr>
          <p:nvPr/>
        </p:nvPicPr>
        <p:blipFill>
          <a:blip r:embed="rId11" cstate="print"/>
          <a:srcRect/>
          <a:stretch>
            <a:fillRect/>
          </a:stretch>
        </p:blipFill>
        <p:spPr bwMode="auto">
          <a:xfrm>
            <a:off x="3810000" y="447800"/>
            <a:ext cx="2084513" cy="490918"/>
          </a:xfrm>
          <a:prstGeom prst="rect">
            <a:avLst/>
          </a:prstGeom>
          <a:noFill/>
          <a:ln w="9525">
            <a:noFill/>
            <a:miter lim="800000"/>
            <a:headEnd/>
            <a:tailEnd/>
          </a:ln>
        </p:spPr>
      </p:pic>
      <p:pic>
        <p:nvPicPr>
          <p:cNvPr id="16" name="Picture 2"/>
          <p:cNvPicPr>
            <a:picLocks noChangeAspect="1" noChangeArrowheads="1"/>
          </p:cNvPicPr>
          <p:nvPr/>
        </p:nvPicPr>
        <p:blipFill>
          <a:blip r:embed="rId12" cstate="print"/>
          <a:srcRect l="39037" r="38363" b="24152"/>
          <a:stretch>
            <a:fillRect/>
          </a:stretch>
        </p:blipFill>
        <p:spPr bwMode="auto">
          <a:xfrm>
            <a:off x="3927637" y="4610099"/>
            <a:ext cx="1330163" cy="902525"/>
          </a:xfrm>
          <a:prstGeom prst="rect">
            <a:avLst/>
          </a:prstGeom>
          <a:noFill/>
          <a:ln w="9525">
            <a:noFill/>
            <a:miter lim="800000"/>
            <a:headEnd/>
            <a:tailEnd/>
          </a:ln>
        </p:spPr>
      </p:pic>
      <p:pic>
        <p:nvPicPr>
          <p:cNvPr id="17" name="Picture 3"/>
          <p:cNvPicPr>
            <a:picLocks noChangeAspect="1" noChangeArrowheads="1"/>
          </p:cNvPicPr>
          <p:nvPr/>
        </p:nvPicPr>
        <p:blipFill>
          <a:blip r:embed="rId13" cstate="print"/>
          <a:srcRect/>
          <a:stretch>
            <a:fillRect/>
          </a:stretch>
        </p:blipFill>
        <p:spPr bwMode="auto">
          <a:xfrm>
            <a:off x="2286000" y="4716438"/>
            <a:ext cx="1066800" cy="744371"/>
          </a:xfrm>
          <a:prstGeom prst="rect">
            <a:avLst/>
          </a:prstGeom>
          <a:noFill/>
          <a:ln w="9525">
            <a:noFill/>
            <a:miter lim="800000"/>
            <a:headEnd/>
            <a:tailEnd/>
          </a:ln>
        </p:spPr>
      </p:pic>
      <p:pic>
        <p:nvPicPr>
          <p:cNvPr id="18" name="Picture 4"/>
          <p:cNvPicPr>
            <a:picLocks noChangeAspect="1" noChangeArrowheads="1"/>
          </p:cNvPicPr>
          <p:nvPr/>
        </p:nvPicPr>
        <p:blipFill>
          <a:blip r:embed="rId14" cstate="print"/>
          <a:srcRect/>
          <a:stretch>
            <a:fillRect/>
          </a:stretch>
        </p:blipFill>
        <p:spPr bwMode="auto">
          <a:xfrm>
            <a:off x="4114800" y="4076700"/>
            <a:ext cx="2537667" cy="334638"/>
          </a:xfrm>
          <a:prstGeom prst="rect">
            <a:avLst/>
          </a:prstGeom>
          <a:noFill/>
          <a:ln w="9525">
            <a:noFill/>
            <a:miter lim="800000"/>
            <a:headEnd/>
            <a:tailEnd/>
          </a:ln>
        </p:spPr>
      </p:pic>
      <p:pic>
        <p:nvPicPr>
          <p:cNvPr id="3092" name="Picture 20" descr="https://upload.wikimedia.org/wikipedia/commons/thumb/1/1d/JohnHardyLogoWiki.svg/2000px-JohnHardyLogoWiki.svg.png"/>
          <p:cNvPicPr>
            <a:picLocks noChangeAspect="1" noChangeArrowheads="1"/>
          </p:cNvPicPr>
          <p:nvPr/>
        </p:nvPicPr>
        <p:blipFill>
          <a:blip r:embed="rId15" cstate="print"/>
          <a:srcRect t="27273" b="30303"/>
          <a:stretch>
            <a:fillRect/>
          </a:stretch>
        </p:blipFill>
        <p:spPr bwMode="auto">
          <a:xfrm>
            <a:off x="838200" y="1028700"/>
            <a:ext cx="2160310" cy="1066800"/>
          </a:xfrm>
          <a:prstGeom prst="rect">
            <a:avLst/>
          </a:prstGeom>
          <a:noFill/>
        </p:spPr>
      </p:pic>
      <p:pic>
        <p:nvPicPr>
          <p:cNvPr id="3094" name="Picture 22" descr="http://www.v-cop.net/jobs/logo/lipzlvdyyv5vol9f.jpg"/>
          <p:cNvPicPr>
            <a:picLocks noChangeAspect="1" noChangeArrowheads="1"/>
          </p:cNvPicPr>
          <p:nvPr/>
        </p:nvPicPr>
        <p:blipFill>
          <a:blip r:embed="rId16" cstate="print"/>
          <a:srcRect/>
          <a:stretch>
            <a:fillRect/>
          </a:stretch>
        </p:blipFill>
        <p:spPr bwMode="auto">
          <a:xfrm>
            <a:off x="5905242" y="3162300"/>
            <a:ext cx="2857758" cy="580212"/>
          </a:xfrm>
          <a:prstGeom prst="rect">
            <a:avLst/>
          </a:prstGeom>
          <a:noFill/>
        </p:spPr>
      </p:pic>
      <p:pic>
        <p:nvPicPr>
          <p:cNvPr id="25" name="Picture 4" descr="http://www.jobthai.com/img/logopicmap/logo/81364_logo_1.gif"/>
          <p:cNvPicPr>
            <a:picLocks noChangeAspect="1" noChangeArrowheads="1"/>
          </p:cNvPicPr>
          <p:nvPr/>
        </p:nvPicPr>
        <p:blipFill>
          <a:blip r:embed="rId17" cstate="print"/>
          <a:srcRect/>
          <a:stretch>
            <a:fillRect/>
          </a:stretch>
        </p:blipFill>
        <p:spPr bwMode="auto">
          <a:xfrm>
            <a:off x="1828800" y="2259775"/>
            <a:ext cx="1695450" cy="547761"/>
          </a:xfrm>
          <a:prstGeom prst="rect">
            <a:avLst/>
          </a:prstGeom>
          <a:noFill/>
        </p:spPr>
      </p:pic>
      <p:pic>
        <p:nvPicPr>
          <p:cNvPr id="26" name="Picture 7"/>
          <p:cNvPicPr>
            <a:picLocks noChangeAspect="1" noChangeArrowheads="1"/>
          </p:cNvPicPr>
          <p:nvPr/>
        </p:nvPicPr>
        <p:blipFill>
          <a:blip r:embed="rId18" cstate="print"/>
          <a:srcRect/>
          <a:stretch>
            <a:fillRect/>
          </a:stretch>
        </p:blipFill>
        <p:spPr bwMode="auto">
          <a:xfrm>
            <a:off x="2438400" y="4000500"/>
            <a:ext cx="1371600" cy="476364"/>
          </a:xfrm>
          <a:prstGeom prst="rect">
            <a:avLst/>
          </a:prstGeom>
          <a:noFill/>
          <a:ln w="9525">
            <a:noFill/>
            <a:miter lim="800000"/>
            <a:headEnd/>
            <a:tailEnd/>
          </a:ln>
        </p:spPr>
      </p:pic>
      <p:pic>
        <p:nvPicPr>
          <p:cNvPr id="28" name="Picture 4"/>
          <p:cNvPicPr>
            <a:picLocks noChangeAspect="1" noChangeArrowheads="1"/>
          </p:cNvPicPr>
          <p:nvPr/>
        </p:nvPicPr>
        <p:blipFill>
          <a:blip r:embed="rId19" cstate="print"/>
          <a:srcRect l="11562" t="8333" r="13284" b="8333"/>
          <a:stretch>
            <a:fillRect/>
          </a:stretch>
        </p:blipFill>
        <p:spPr bwMode="auto">
          <a:xfrm>
            <a:off x="5703125" y="4715761"/>
            <a:ext cx="914400" cy="703384"/>
          </a:xfrm>
          <a:prstGeom prst="rect">
            <a:avLst/>
          </a:prstGeom>
          <a:noFill/>
          <a:ln w="9525">
            <a:noFill/>
            <a:miter lim="800000"/>
            <a:headEnd/>
            <a:tailEnd/>
          </a:ln>
        </p:spPr>
      </p:pic>
      <p:pic>
        <p:nvPicPr>
          <p:cNvPr id="29" name="Picture 3"/>
          <p:cNvPicPr>
            <a:picLocks noChangeAspect="1" noChangeArrowheads="1"/>
          </p:cNvPicPr>
          <p:nvPr/>
        </p:nvPicPr>
        <p:blipFill>
          <a:blip r:embed="rId20" cstate="print"/>
          <a:srcRect l="64302" r="8418"/>
          <a:stretch>
            <a:fillRect/>
          </a:stretch>
        </p:blipFill>
        <p:spPr bwMode="auto">
          <a:xfrm>
            <a:off x="7696200" y="1257300"/>
            <a:ext cx="799892" cy="990600"/>
          </a:xfrm>
          <a:prstGeom prst="rect">
            <a:avLst/>
          </a:prstGeom>
          <a:noFill/>
          <a:ln w="9525">
            <a:noFill/>
            <a:miter lim="800000"/>
            <a:headEnd/>
            <a:tailEnd/>
          </a:ln>
        </p:spPr>
      </p:pic>
      <p:pic>
        <p:nvPicPr>
          <p:cNvPr id="30722" name="Picture 2" descr="PlanB Logo"/>
          <p:cNvPicPr>
            <a:picLocks noChangeAspect="1" noChangeArrowheads="1"/>
          </p:cNvPicPr>
          <p:nvPr/>
        </p:nvPicPr>
        <p:blipFill>
          <a:blip r:embed="rId21" cstate="print"/>
          <a:srcRect/>
          <a:stretch>
            <a:fillRect/>
          </a:stretch>
        </p:blipFill>
        <p:spPr bwMode="auto">
          <a:xfrm>
            <a:off x="7010400" y="4000500"/>
            <a:ext cx="1847850" cy="1478280"/>
          </a:xfrm>
          <a:prstGeom prst="rect">
            <a:avLst/>
          </a:prstGeom>
          <a:solidFill>
            <a:srgbClr val="002060"/>
          </a:solidFill>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2674</TotalTime>
  <Words>789</Words>
  <Application>Microsoft Office PowerPoint</Application>
  <PresentationFormat>นำเสนอทางหน้าจอ (16:10)</PresentationFormat>
  <Paragraphs>111</Paragraphs>
  <Slides>26</Slides>
  <Notes>12</Notes>
  <HiddenSlides>15</HiddenSlides>
  <MMClips>0</MMClips>
  <ScaleCrop>false</ScaleCrop>
  <HeadingPairs>
    <vt:vector size="6" baseType="variant">
      <vt:variant>
        <vt:lpstr>ฟอนต์ที่ถูกใช้</vt:lpstr>
      </vt:variant>
      <vt:variant>
        <vt:i4>4</vt:i4>
      </vt:variant>
      <vt:variant>
        <vt:lpstr>ธีม</vt:lpstr>
      </vt:variant>
      <vt:variant>
        <vt:i4>1</vt:i4>
      </vt:variant>
      <vt:variant>
        <vt:lpstr>ชื่อเรื่องสไลด์</vt:lpstr>
      </vt:variant>
      <vt:variant>
        <vt:i4>26</vt:i4>
      </vt:variant>
    </vt:vector>
  </HeadingPairs>
  <TitlesOfParts>
    <vt:vector size="31" baseType="lpstr">
      <vt:lpstr>Arial</vt:lpstr>
      <vt:lpstr>Arial Narrow</vt:lpstr>
      <vt:lpstr>Calibri</vt:lpstr>
      <vt:lpstr>MV Boli</vt:lpstr>
      <vt:lpstr>Office Theme</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sinlappa</dc:creator>
  <cp:lastModifiedBy>Windows User</cp:lastModifiedBy>
  <cp:revision>197</cp:revision>
  <dcterms:created xsi:type="dcterms:W3CDTF">2015-03-25T08:29:19Z</dcterms:created>
  <dcterms:modified xsi:type="dcterms:W3CDTF">2017-12-18T03:06:06Z</dcterms:modified>
</cp:coreProperties>
</file>